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57" r:id="rId6"/>
    <p:sldId id="317" r:id="rId7"/>
    <p:sldId id="301" r:id="rId8"/>
    <p:sldId id="302" r:id="rId9"/>
    <p:sldId id="318" r:id="rId10"/>
    <p:sldId id="307" r:id="rId11"/>
    <p:sldId id="308" r:id="rId12"/>
    <p:sldId id="309" r:id="rId13"/>
    <p:sldId id="305" r:id="rId14"/>
    <p:sldId id="304" r:id="rId15"/>
    <p:sldId id="312" r:id="rId16"/>
    <p:sldId id="319" r:id="rId17"/>
    <p:sldId id="315" r:id="rId18"/>
    <p:sldId id="320" r:id="rId19"/>
    <p:sldId id="323" r:id="rId20"/>
    <p:sldId id="322" r:id="rId21"/>
    <p:sldId id="324" r:id="rId22"/>
    <p:sldId id="325" r:id="rId23"/>
    <p:sldId id="303" r:id="rId24"/>
    <p:sldId id="2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1F99"/>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DE02A3-ECFC-484C-8328-AA090D860BED}" v="1" dt="2025-10-09T07:18:02.528"/>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5646" autoAdjust="0"/>
  </p:normalViewPr>
  <p:slideViewPr>
    <p:cSldViewPr snapToGrid="0">
      <p:cViewPr varScale="1">
        <p:scale>
          <a:sx n="78" d="100"/>
          <a:sy n="78" d="100"/>
        </p:scale>
        <p:origin x="840" y="77"/>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a Singamsetty" userId="53c4763791e9a20c" providerId="LiveId" clId="{D583700E-ACB5-4453-A27B-C7935BFE0C67}"/>
    <pc:docChg chg="custSel modSld">
      <pc:chgData name="Akhila Singamsetty" userId="53c4763791e9a20c" providerId="LiveId" clId="{D583700E-ACB5-4453-A27B-C7935BFE0C67}" dt="2025-10-09T14:58:43.069" v="21" actId="14100"/>
      <pc:docMkLst>
        <pc:docMk/>
      </pc:docMkLst>
      <pc:sldChg chg="modSp mod">
        <pc:chgData name="Akhila Singamsetty" userId="53c4763791e9a20c" providerId="LiveId" clId="{D583700E-ACB5-4453-A27B-C7935BFE0C67}" dt="2025-10-09T14:58:20.393" v="19" actId="20577"/>
        <pc:sldMkLst>
          <pc:docMk/>
          <pc:sldMk cId="2259308896" sldId="256"/>
        </pc:sldMkLst>
        <pc:spChg chg="mod">
          <ac:chgData name="Akhila Singamsetty" userId="53c4763791e9a20c" providerId="LiveId" clId="{D583700E-ACB5-4453-A27B-C7935BFE0C67}" dt="2025-10-09T14:58:20.393" v="19" actId="20577"/>
          <ac:spMkLst>
            <pc:docMk/>
            <pc:sldMk cId="2259308896" sldId="256"/>
            <ac:spMk id="2" creationId="{51DF3D98-3C30-4CFC-8643-C81E829C8C25}"/>
          </ac:spMkLst>
        </pc:spChg>
      </pc:sldChg>
      <pc:sldChg chg="addSp delSp modSp mod">
        <pc:chgData name="Akhila Singamsetty" userId="53c4763791e9a20c" providerId="LiveId" clId="{D583700E-ACB5-4453-A27B-C7935BFE0C67}" dt="2025-10-09T14:58:43.069" v="21" actId="14100"/>
        <pc:sldMkLst>
          <pc:docMk/>
          <pc:sldMk cId="2810407078" sldId="308"/>
        </pc:sldMkLst>
        <pc:picChg chg="mod">
          <ac:chgData name="Akhila Singamsetty" userId="53c4763791e9a20c" providerId="LiveId" clId="{D583700E-ACB5-4453-A27B-C7935BFE0C67}" dt="2025-10-09T14:58:43.069" v="21" actId="14100"/>
          <ac:picMkLst>
            <pc:docMk/>
            <pc:sldMk cId="2810407078" sldId="308"/>
            <ac:picMk id="4" creationId="{E48C52E6-6ADE-940C-C184-03E1B0DF321D}"/>
          </ac:picMkLst>
        </pc:picChg>
        <pc:picChg chg="add mod">
          <ac:chgData name="Akhila Singamsetty" userId="53c4763791e9a20c" providerId="LiveId" clId="{D583700E-ACB5-4453-A27B-C7935BFE0C67}" dt="2025-10-09T14:58:34.954" v="20" actId="14100"/>
          <ac:picMkLst>
            <pc:docMk/>
            <pc:sldMk cId="2810407078" sldId="308"/>
            <ac:picMk id="5" creationId="{310A16BE-D84B-DA39-001C-2C03649BD7EA}"/>
          </ac:picMkLst>
        </pc:picChg>
        <pc:picChg chg="del">
          <ac:chgData name="Akhila Singamsetty" userId="53c4763791e9a20c" providerId="LiveId" clId="{D583700E-ACB5-4453-A27B-C7935BFE0C67}" dt="2025-10-09T07:17:43.629" v="6" actId="478"/>
          <ac:picMkLst>
            <pc:docMk/>
            <pc:sldMk cId="2810407078" sldId="308"/>
            <ac:picMk id="15" creationId="{82726629-3137-1035-829A-E545DB9BD087}"/>
          </ac:picMkLst>
        </pc:picChg>
      </pc:sldChg>
      <pc:sldChg chg="modSp mod">
        <pc:chgData name="Akhila Singamsetty" userId="53c4763791e9a20c" providerId="LiveId" clId="{D583700E-ACB5-4453-A27B-C7935BFE0C67}" dt="2025-10-09T07:15:59.373" v="5" actId="14100"/>
        <pc:sldMkLst>
          <pc:docMk/>
          <pc:sldMk cId="3634921353" sldId="320"/>
        </pc:sldMkLst>
        <pc:picChg chg="mod">
          <ac:chgData name="Akhila Singamsetty" userId="53c4763791e9a20c" providerId="LiveId" clId="{D583700E-ACB5-4453-A27B-C7935BFE0C67}" dt="2025-10-09T07:15:59.373" v="5" actId="14100"/>
          <ac:picMkLst>
            <pc:docMk/>
            <pc:sldMk cId="3634921353" sldId="320"/>
            <ac:picMk id="11" creationId="{D92CEDC6-8233-D0B1-B04F-28418FFB9A3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10/9/2025</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10/9/2025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2246497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dirty="0"/>
          </a:p>
        </p:txBody>
      </p:sp>
    </p:spTree>
    <p:extLst>
      <p:ext uri="{BB962C8B-B14F-4D97-AF65-F5344CB8AC3E}">
        <p14:creationId xmlns:p14="http://schemas.microsoft.com/office/powerpoint/2010/main" val="39900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5" name="Content Placeholder 14">
            <a:extLst>
              <a:ext uri="{FF2B5EF4-FFF2-40B4-BE49-F238E27FC236}">
                <a16:creationId xmlns:a16="http://schemas.microsoft.com/office/drawing/2014/main" id="{FDFC2626-2801-77D9-A889-61C33856DA4E}"/>
              </a:ext>
            </a:extLst>
          </p:cNvPr>
          <p:cNvSpPr>
            <a:spLocks noGrp="1"/>
          </p:cNvSpPr>
          <p:nvPr>
            <p:ph sz="quarter" idx="11"/>
          </p:nvPr>
        </p:nvSpPr>
        <p:spPr>
          <a:xfrm>
            <a:off x="-1423988" y="2611438"/>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76784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dirty="0"/>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656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1" r:id="rId4"/>
    <p:sldLayoutId id="2147483659" r:id="rId5"/>
    <p:sldLayoutId id="2147483668" r:id="rId6"/>
    <p:sldLayoutId id="2147483669" r:id="rId7"/>
    <p:sldLayoutId id="2147483676" r:id="rId8"/>
    <p:sldLayoutId id="2147483661" r:id="rId9"/>
    <p:sldLayoutId id="2147483666" r:id="rId10"/>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10932" y="65988"/>
            <a:ext cx="7096933" cy="3883843"/>
          </a:xfrm>
        </p:spPr>
        <p:txBody>
          <a:bodyPr/>
          <a:lstStyle/>
          <a:p>
            <a:pPr algn="ctr"/>
            <a:br>
              <a:rPr lang="en-US" sz="4400" dirty="0">
                <a:solidFill>
                  <a:srgbClr val="C00000"/>
                </a:solidFill>
              </a:rPr>
            </a:br>
            <a:br>
              <a:rPr lang="en-US" sz="4400" dirty="0">
                <a:solidFill>
                  <a:srgbClr val="C00000"/>
                </a:solidFill>
              </a:rPr>
            </a:br>
            <a:r>
              <a:rPr lang="en-US" sz="4800" dirty="0">
                <a:solidFill>
                  <a:srgbClr val="FF0000"/>
                </a:solidFill>
              </a:rPr>
              <a:t> </a:t>
            </a:r>
            <a:br>
              <a:rPr lang="en-US" dirty="0"/>
            </a:br>
            <a:br>
              <a:rPr lang="en-US" dirty="0"/>
            </a:br>
            <a:r>
              <a:rPr lang="en-US" dirty="0"/>
              <a:t>    CUSTOMER REVIEW INSIGHT AI</a:t>
            </a:r>
            <a:br>
              <a:rPr lang="en-US" dirty="0"/>
            </a:br>
            <a:endParaRPr lang="en-US" dirty="0"/>
          </a:p>
        </p:txBody>
      </p:sp>
      <p:sp>
        <p:nvSpPr>
          <p:cNvPr id="4" name="Rectangle 3">
            <a:extLst>
              <a:ext uri="{FF2B5EF4-FFF2-40B4-BE49-F238E27FC236}">
                <a16:creationId xmlns:a16="http://schemas.microsoft.com/office/drawing/2014/main" id="{D8B7182A-DF29-4985-9993-0694B74EDD25}"/>
              </a:ext>
            </a:extLst>
          </p:cNvPr>
          <p:cNvSpPr/>
          <p:nvPr/>
        </p:nvSpPr>
        <p:spPr>
          <a:xfrm>
            <a:off x="2469823" y="5429839"/>
            <a:ext cx="7758260" cy="461665"/>
          </a:xfrm>
          <a:prstGeom prst="rect">
            <a:avLst/>
          </a:prstGeom>
        </p:spPr>
        <p:txBody>
          <a:bodyPr wrap="square">
            <a:spAutoFit/>
          </a:bodyPr>
          <a:lstStyle/>
          <a:p>
            <a:r>
              <a:rPr lang="en-US" sz="2400" dirty="0"/>
              <a:t>Advanced  NLP System for Aspect-Based Sentiment Analysis</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A27A-2B30-ABF4-8CDB-FE997F26F5CB}"/>
              </a:ext>
            </a:extLst>
          </p:cNvPr>
          <p:cNvSpPr>
            <a:spLocks noGrp="1"/>
          </p:cNvSpPr>
          <p:nvPr>
            <p:ph type="title"/>
          </p:nvPr>
        </p:nvSpPr>
        <p:spPr>
          <a:xfrm>
            <a:off x="422787" y="457199"/>
            <a:ext cx="11070302" cy="535859"/>
          </a:xfrm>
        </p:spPr>
        <p:txBody>
          <a:bodyPr/>
          <a:lstStyle/>
          <a:p>
            <a:pPr algn="ctr"/>
            <a:r>
              <a:rPr lang="en-IN" dirty="0">
                <a:latin typeface="Times New Roman" panose="02020603050405020304" pitchFamily="18" charset="0"/>
                <a:cs typeface="Times New Roman" panose="02020603050405020304" pitchFamily="18" charset="0"/>
              </a:rPr>
              <a:t>Database Schema </a:t>
            </a:r>
          </a:p>
        </p:txBody>
      </p:sp>
      <p:sp>
        <p:nvSpPr>
          <p:cNvPr id="3" name="Content Placeholder 2">
            <a:extLst>
              <a:ext uri="{FF2B5EF4-FFF2-40B4-BE49-F238E27FC236}">
                <a16:creationId xmlns:a16="http://schemas.microsoft.com/office/drawing/2014/main" id="{08A95F4E-3DD7-0547-C79C-617D59838509}"/>
              </a:ext>
            </a:extLst>
          </p:cNvPr>
          <p:cNvSpPr>
            <a:spLocks noGrp="1"/>
          </p:cNvSpPr>
          <p:nvPr>
            <p:ph idx="17"/>
          </p:nvPr>
        </p:nvSpPr>
        <p:spPr>
          <a:xfrm>
            <a:off x="823108" y="3628102"/>
            <a:ext cx="4297680" cy="1309657"/>
          </a:xfrm>
        </p:spPr>
        <p:txBody>
          <a:bodyPr/>
          <a:lstStyle/>
          <a:p>
            <a:endParaRPr lang="en-IN" dirty="0"/>
          </a:p>
        </p:txBody>
      </p:sp>
      <p:pic>
        <p:nvPicPr>
          <p:cNvPr id="6" name="Content Placeholder 5">
            <a:extLst>
              <a:ext uri="{FF2B5EF4-FFF2-40B4-BE49-F238E27FC236}">
                <a16:creationId xmlns:a16="http://schemas.microsoft.com/office/drawing/2014/main" id="{19D3D5B5-CC2C-DDE7-F310-1C0493F98AED}"/>
              </a:ext>
            </a:extLst>
          </p:cNvPr>
          <p:cNvPicPr>
            <a:picLocks noGrp="1" noChangeAspect="1"/>
          </p:cNvPicPr>
          <p:nvPr>
            <p:ph idx="15"/>
          </p:nvPr>
        </p:nvPicPr>
        <p:blipFill>
          <a:blip r:embed="rId2"/>
          <a:stretch>
            <a:fillRect/>
          </a:stretch>
        </p:blipFill>
        <p:spPr>
          <a:xfrm>
            <a:off x="0" y="1170039"/>
            <a:ext cx="12191999" cy="5687961"/>
          </a:xfrm>
        </p:spPr>
      </p:pic>
    </p:spTree>
    <p:extLst>
      <p:ext uri="{BB962C8B-B14F-4D97-AF65-F5344CB8AC3E}">
        <p14:creationId xmlns:p14="http://schemas.microsoft.com/office/powerpoint/2010/main" val="38487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6F4657-6659-8084-F3B3-44CA91A87386}"/>
              </a:ext>
            </a:extLst>
          </p:cNvPr>
          <p:cNvPicPr>
            <a:picLocks noChangeAspect="1"/>
          </p:cNvPicPr>
          <p:nvPr/>
        </p:nvPicPr>
        <p:blipFill>
          <a:blip r:embed="rId2"/>
          <a:stretch>
            <a:fillRect/>
          </a:stretch>
        </p:blipFill>
        <p:spPr>
          <a:xfrm>
            <a:off x="-1" y="11674"/>
            <a:ext cx="9193161" cy="4065024"/>
          </a:xfrm>
          <a:prstGeom prst="rect">
            <a:avLst/>
          </a:prstGeom>
        </p:spPr>
      </p:pic>
      <p:sp>
        <p:nvSpPr>
          <p:cNvPr id="3" name="Arrow: Bent 2">
            <a:extLst>
              <a:ext uri="{FF2B5EF4-FFF2-40B4-BE49-F238E27FC236}">
                <a16:creationId xmlns:a16="http://schemas.microsoft.com/office/drawing/2014/main" id="{BB75AE72-98FE-EFA8-4C4A-8940C0E20E94}"/>
              </a:ext>
            </a:extLst>
          </p:cNvPr>
          <p:cNvSpPr/>
          <p:nvPr/>
        </p:nvSpPr>
        <p:spPr>
          <a:xfrm flipH="1">
            <a:off x="9348015" y="1840165"/>
            <a:ext cx="973395" cy="2118545"/>
          </a:xfrm>
          <a:prstGeom prst="bentArrow">
            <a:avLst>
              <a:gd name="adj1" fmla="val 14216"/>
              <a:gd name="adj2" fmla="val 14706"/>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Arrow: Bent-Up 7">
            <a:extLst>
              <a:ext uri="{FF2B5EF4-FFF2-40B4-BE49-F238E27FC236}">
                <a16:creationId xmlns:a16="http://schemas.microsoft.com/office/drawing/2014/main" id="{D48BA43E-00D8-C2BD-94DF-336DCDAC7EFB}"/>
              </a:ext>
            </a:extLst>
          </p:cNvPr>
          <p:cNvSpPr/>
          <p:nvPr/>
        </p:nvSpPr>
        <p:spPr>
          <a:xfrm flipH="1">
            <a:off x="6096000" y="1194302"/>
            <a:ext cx="840658" cy="799797"/>
          </a:xfrm>
          <a:prstGeom prst="bentUpArrow">
            <a:avLst>
              <a:gd name="adj1" fmla="val 9404"/>
              <a:gd name="adj2" fmla="val 12156"/>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9F11FD7F-4890-40BD-8C6B-82563F3440D4}"/>
              </a:ext>
            </a:extLst>
          </p:cNvPr>
          <p:cNvPicPr>
            <a:picLocks noChangeAspect="1"/>
          </p:cNvPicPr>
          <p:nvPr/>
        </p:nvPicPr>
        <p:blipFill>
          <a:blip r:embed="rId3"/>
          <a:stretch>
            <a:fillRect/>
          </a:stretch>
        </p:blipFill>
        <p:spPr>
          <a:xfrm>
            <a:off x="5608280" y="4149213"/>
            <a:ext cx="6111770" cy="1499417"/>
          </a:xfrm>
          <a:prstGeom prst="rect">
            <a:avLst/>
          </a:prstGeom>
        </p:spPr>
      </p:pic>
      <p:sp>
        <p:nvSpPr>
          <p:cNvPr id="9" name="Title 8">
            <a:extLst>
              <a:ext uri="{FF2B5EF4-FFF2-40B4-BE49-F238E27FC236}">
                <a16:creationId xmlns:a16="http://schemas.microsoft.com/office/drawing/2014/main" id="{2E4F7E9C-FB4B-DEE9-1F27-8AC1C8AA6DDA}"/>
              </a:ext>
            </a:extLst>
          </p:cNvPr>
          <p:cNvSpPr>
            <a:spLocks noGrp="1"/>
          </p:cNvSpPr>
          <p:nvPr>
            <p:ph type="title"/>
          </p:nvPr>
        </p:nvSpPr>
        <p:spPr>
          <a:xfrm>
            <a:off x="6931742" y="5839133"/>
            <a:ext cx="5034116" cy="699320"/>
          </a:xfrm>
        </p:spPr>
        <p:txBody>
          <a:bodyPr/>
          <a:lstStyle/>
          <a:p>
            <a:r>
              <a:rPr lang="en-IN" sz="4000" dirty="0"/>
              <a:t>Password encrypted </a:t>
            </a:r>
          </a:p>
        </p:txBody>
      </p:sp>
    </p:spTree>
    <p:extLst>
      <p:ext uri="{BB962C8B-B14F-4D97-AF65-F5344CB8AC3E}">
        <p14:creationId xmlns:p14="http://schemas.microsoft.com/office/powerpoint/2010/main" val="4109383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1B5E-832F-84F8-D798-1BC47E3296E6}"/>
              </a:ext>
            </a:extLst>
          </p:cNvPr>
          <p:cNvSpPr>
            <a:spLocks noGrp="1"/>
          </p:cNvSpPr>
          <p:nvPr>
            <p:ph type="title"/>
          </p:nvPr>
        </p:nvSpPr>
        <p:spPr>
          <a:xfrm>
            <a:off x="1129367" y="309715"/>
            <a:ext cx="9779183" cy="1017639"/>
          </a:xfrm>
        </p:spPr>
        <p:txBody>
          <a:bodyPr/>
          <a:lstStyle/>
          <a:p>
            <a:pPr algn="ctr"/>
            <a:br>
              <a:rPr lang="en-IN" dirty="0"/>
            </a:br>
            <a:r>
              <a:rPr lang="en-IN" sz="3600" dirty="0">
                <a:solidFill>
                  <a:srgbClr val="FF0000"/>
                </a:solidFill>
              </a:rPr>
              <a:t>MILESTONE 2: Text Preprocessing &amp; Overall </a:t>
            </a:r>
            <a:br>
              <a:rPr lang="en-IN" sz="3600" dirty="0">
                <a:solidFill>
                  <a:srgbClr val="FF0000"/>
                </a:solidFill>
              </a:rPr>
            </a:br>
            <a:r>
              <a:rPr lang="en-IN" sz="3600" dirty="0">
                <a:solidFill>
                  <a:srgbClr val="FF0000"/>
                </a:solidFill>
              </a:rPr>
              <a:t>Sentiment Analysis</a:t>
            </a:r>
          </a:p>
        </p:txBody>
      </p:sp>
      <p:sp>
        <p:nvSpPr>
          <p:cNvPr id="3" name="Content Placeholder 2">
            <a:extLst>
              <a:ext uri="{FF2B5EF4-FFF2-40B4-BE49-F238E27FC236}">
                <a16:creationId xmlns:a16="http://schemas.microsoft.com/office/drawing/2014/main" id="{B0A0210B-5D0A-324E-6859-D5F8799292A0}"/>
              </a:ext>
            </a:extLst>
          </p:cNvPr>
          <p:cNvSpPr>
            <a:spLocks noGrp="1"/>
          </p:cNvSpPr>
          <p:nvPr>
            <p:ph idx="1"/>
          </p:nvPr>
        </p:nvSpPr>
        <p:spPr>
          <a:xfrm>
            <a:off x="4326193" y="1440426"/>
            <a:ext cx="7226710" cy="4925961"/>
          </a:xfrm>
        </p:spPr>
        <p:txBody>
          <a:bodyPr>
            <a:normAutofit lnSpcReduction="10000"/>
          </a:bodyPr>
          <a:lstStyle/>
          <a:p>
            <a:pPr marL="457200" indent="-457200">
              <a:buFont typeface="Arial" panose="020B0604020202020204" pitchFamily="34" charset="0"/>
              <a:buChar char="•"/>
            </a:pPr>
            <a:r>
              <a:rPr lang="en-US" dirty="0"/>
              <a:t>In this milestone, we focus on </a:t>
            </a:r>
            <a:r>
              <a:rPr lang="en-US" b="1" dirty="0"/>
              <a:t>processing text data</a:t>
            </a:r>
            <a:r>
              <a:rPr lang="en-US" dirty="0"/>
              <a:t> and </a:t>
            </a:r>
            <a:r>
              <a:rPr lang="en-US" b="1" dirty="0"/>
              <a:t>finding sentiment</a:t>
            </a:r>
            <a:r>
              <a:rPr lang="en-US" dirty="0"/>
              <a:t> in reviews.</a:t>
            </a:r>
          </a:p>
          <a:p>
            <a:pPr marL="457200" indent="-457200">
              <a:buFont typeface="Arial" panose="020B0604020202020204" pitchFamily="34" charset="0"/>
              <a:buChar char="•"/>
            </a:pPr>
            <a:r>
              <a:rPr lang="en-US" dirty="0"/>
              <a:t>First, we build a </a:t>
            </a:r>
            <a:r>
              <a:rPr lang="en-US" b="1" dirty="0"/>
              <a:t>text preprocessing pipeline</a:t>
            </a:r>
            <a:r>
              <a:rPr lang="en-US" dirty="0"/>
              <a:t> to clean and prepare the raw reviews.</a:t>
            </a:r>
          </a:p>
          <a:p>
            <a:pPr marL="457200" indent="-457200">
              <a:buFont typeface="Arial" panose="020B0604020202020204" pitchFamily="34" charset="0"/>
              <a:buChar char="•"/>
            </a:pPr>
            <a:r>
              <a:rPr lang="en-US" dirty="0"/>
              <a:t>Then, we apply a </a:t>
            </a:r>
            <a:r>
              <a:rPr lang="en-US" b="1" dirty="0"/>
              <a:t>pre-trained AI model</a:t>
            </a:r>
            <a:r>
              <a:rPr lang="en-US" dirty="0"/>
              <a:t> to classify each review as </a:t>
            </a:r>
            <a:r>
              <a:rPr lang="en-US" b="1" dirty="0"/>
              <a:t>Positive, Negative, or Neutral</a:t>
            </a:r>
            <a:r>
              <a:rPr lang="en-US" dirty="0"/>
              <a:t>.</a:t>
            </a:r>
          </a:p>
          <a:p>
            <a:pPr marL="457200" indent="-457200">
              <a:buFont typeface="Arial" panose="020B0604020202020204" pitchFamily="34" charset="0"/>
              <a:buChar char="•"/>
            </a:pPr>
            <a:r>
              <a:rPr lang="en-US" dirty="0"/>
              <a:t>Finally, we update the </a:t>
            </a:r>
            <a:r>
              <a:rPr lang="en-US" b="1" dirty="0"/>
              <a:t>web interface</a:t>
            </a:r>
            <a:r>
              <a:rPr lang="en-US" dirty="0"/>
              <a:t> so users can see reviews along with their </a:t>
            </a:r>
            <a:r>
              <a:rPr lang="en-US" b="1" dirty="0"/>
              <a:t>sentiment results</a:t>
            </a:r>
            <a:r>
              <a:rPr lang="en-US" dirty="0"/>
              <a:t>.</a:t>
            </a:r>
          </a:p>
          <a:p>
            <a:endParaRPr lang="en-IN" dirty="0"/>
          </a:p>
        </p:txBody>
      </p:sp>
      <p:pic>
        <p:nvPicPr>
          <p:cNvPr id="1026" name="Picture 2" descr="Sentiment Analysis Using Pre-trained models and Transformer | by TANISH  SHARMA | Medium">
            <a:extLst>
              <a:ext uri="{FF2B5EF4-FFF2-40B4-BE49-F238E27FC236}">
                <a16:creationId xmlns:a16="http://schemas.microsoft.com/office/drawing/2014/main" id="{F267C924-FF40-0A4E-827E-50392D1DE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52" y="1553496"/>
            <a:ext cx="4188541" cy="469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04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47DA-741D-634A-2972-0F5AAF6C7C1D}"/>
              </a:ext>
            </a:extLst>
          </p:cNvPr>
          <p:cNvSpPr>
            <a:spLocks noGrp="1"/>
          </p:cNvSpPr>
          <p:nvPr>
            <p:ph type="title"/>
          </p:nvPr>
        </p:nvSpPr>
        <p:spPr>
          <a:xfrm>
            <a:off x="1158864" y="102021"/>
            <a:ext cx="9779183" cy="576405"/>
          </a:xfrm>
        </p:spPr>
        <p:txBody>
          <a:bodyPr/>
          <a:lstStyle/>
          <a:p>
            <a:r>
              <a:rPr lang="en-IN" sz="4800" b="0" dirty="0">
                <a:solidFill>
                  <a:srgbClr val="FF0000"/>
                </a:solidFill>
              </a:rPr>
              <a:t>Raw &amp; </a:t>
            </a:r>
            <a:r>
              <a:rPr lang="en-IN" sz="4800" b="0" dirty="0" err="1">
                <a:solidFill>
                  <a:srgbClr val="FF0000"/>
                </a:solidFill>
              </a:rPr>
              <a:t>Preprocessed</a:t>
            </a:r>
            <a:r>
              <a:rPr lang="en-IN" sz="4800" b="0" dirty="0">
                <a:solidFill>
                  <a:srgbClr val="FF0000"/>
                </a:solidFill>
              </a:rPr>
              <a:t> reviews </a:t>
            </a:r>
          </a:p>
        </p:txBody>
      </p:sp>
      <p:pic>
        <p:nvPicPr>
          <p:cNvPr id="7" name="Content Placeholder 6">
            <a:extLst>
              <a:ext uri="{FF2B5EF4-FFF2-40B4-BE49-F238E27FC236}">
                <a16:creationId xmlns:a16="http://schemas.microsoft.com/office/drawing/2014/main" id="{65883662-F4D9-46C3-96C0-9B04DCF30070}"/>
              </a:ext>
            </a:extLst>
          </p:cNvPr>
          <p:cNvPicPr>
            <a:picLocks noGrp="1" noChangeAspect="1"/>
          </p:cNvPicPr>
          <p:nvPr>
            <p:ph idx="1"/>
          </p:nvPr>
        </p:nvPicPr>
        <p:blipFill>
          <a:blip r:embed="rId2"/>
          <a:stretch>
            <a:fillRect/>
          </a:stretch>
        </p:blipFill>
        <p:spPr>
          <a:xfrm>
            <a:off x="0" y="678425"/>
            <a:ext cx="12192000" cy="6077554"/>
          </a:xfrm>
        </p:spPr>
      </p:pic>
    </p:spTree>
    <p:extLst>
      <p:ext uri="{BB962C8B-B14F-4D97-AF65-F5344CB8AC3E}">
        <p14:creationId xmlns:p14="http://schemas.microsoft.com/office/powerpoint/2010/main" val="1990561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9B08-1D5F-E275-0DE9-8B25698C78EE}"/>
              </a:ext>
            </a:extLst>
          </p:cNvPr>
          <p:cNvSpPr>
            <a:spLocks noGrp="1"/>
          </p:cNvSpPr>
          <p:nvPr>
            <p:ph type="title"/>
          </p:nvPr>
        </p:nvSpPr>
        <p:spPr>
          <a:xfrm>
            <a:off x="1710813" y="186813"/>
            <a:ext cx="9697978" cy="2556387"/>
          </a:xfrm>
        </p:spPr>
        <p:txBody>
          <a:bodyPr/>
          <a:lstStyle/>
          <a:p>
            <a:pPr algn="ctr"/>
            <a:r>
              <a:rPr lang="en-IN" sz="4000" dirty="0">
                <a:solidFill>
                  <a:srgbClr val="FF0000"/>
                </a:solidFill>
              </a:rPr>
              <a:t>MILESTONE 3 Aspect-Based Sentiment Analysis</a:t>
            </a:r>
            <a:br>
              <a:rPr lang="en-IN" sz="4000" dirty="0">
                <a:solidFill>
                  <a:srgbClr val="FF0000"/>
                </a:solidFill>
              </a:rPr>
            </a:br>
            <a:r>
              <a:rPr lang="en-IN" sz="4000" dirty="0">
                <a:solidFill>
                  <a:srgbClr val="FF0000"/>
                </a:solidFill>
              </a:rPr>
              <a:t> (ABSA) </a:t>
            </a:r>
            <a:br>
              <a:rPr lang="en-IN" sz="2800" dirty="0">
                <a:solidFill>
                  <a:srgbClr val="FF0000"/>
                </a:solidFill>
              </a:rPr>
            </a:br>
            <a:br>
              <a:rPr lang="en-IN" sz="4400" dirty="0">
                <a:solidFill>
                  <a:srgbClr val="FF0000"/>
                </a:solidFill>
              </a:rPr>
            </a:br>
            <a:r>
              <a:rPr lang="en-IN" dirty="0">
                <a:solidFill>
                  <a:srgbClr val="FF0000"/>
                </a:solidFill>
              </a:rPr>
              <a:t> </a:t>
            </a:r>
          </a:p>
        </p:txBody>
      </p:sp>
      <p:sp>
        <p:nvSpPr>
          <p:cNvPr id="3" name="Content Placeholder 2">
            <a:extLst>
              <a:ext uri="{FF2B5EF4-FFF2-40B4-BE49-F238E27FC236}">
                <a16:creationId xmlns:a16="http://schemas.microsoft.com/office/drawing/2014/main" id="{BFE0B747-3FEE-AF2E-6BBA-5D10A5D5D578}"/>
              </a:ext>
            </a:extLst>
          </p:cNvPr>
          <p:cNvSpPr>
            <a:spLocks noGrp="1"/>
          </p:cNvSpPr>
          <p:nvPr>
            <p:ph idx="1"/>
          </p:nvPr>
        </p:nvSpPr>
        <p:spPr>
          <a:xfrm>
            <a:off x="406035" y="1524392"/>
            <a:ext cx="10306753" cy="4217645"/>
          </a:xfrm>
        </p:spPr>
        <p:txBody>
          <a:bodyPr/>
          <a:lstStyle/>
          <a:p>
            <a:r>
              <a:rPr lang="en-US" sz="2000" dirty="0">
                <a:latin typeface="Aptos" panose="020B0004020202020204" pitchFamily="34" charset="0"/>
              </a:rPr>
              <a:t>In this milestone, we focus on:</a:t>
            </a:r>
          </a:p>
          <a:p>
            <a:pPr marL="342900" indent="-342900">
              <a:buFont typeface="Arial" panose="020B0604020202020204" pitchFamily="34" charset="0"/>
              <a:buChar char="•"/>
            </a:pPr>
            <a:r>
              <a:rPr lang="en-US" sz="2000" dirty="0">
                <a:latin typeface="Aptos" panose="020B0004020202020204" pitchFamily="34" charset="0"/>
              </a:rPr>
              <a:t>Extracting aspects (e.g., </a:t>
            </a:r>
            <a:r>
              <a:rPr lang="en-US" sz="2000" i="1" dirty="0">
                <a:latin typeface="Aptos" panose="020B0004020202020204" pitchFamily="34" charset="0"/>
              </a:rPr>
              <a:t>battery, service,</a:t>
            </a:r>
          </a:p>
          <a:p>
            <a:r>
              <a:rPr lang="en-US" sz="2000" i="1" dirty="0">
                <a:latin typeface="Aptos" panose="020B0004020202020204" pitchFamily="34" charset="0"/>
              </a:rPr>
              <a:t> camera</a:t>
            </a:r>
            <a:r>
              <a:rPr lang="en-US" sz="2000" dirty="0">
                <a:latin typeface="Aptos" panose="020B0004020202020204" pitchFamily="34" charset="0"/>
              </a:rPr>
              <a:t>) from user reviews.</a:t>
            </a:r>
          </a:p>
          <a:p>
            <a:pPr marL="342900" indent="-342900">
              <a:buFont typeface="Arial" panose="020B0604020202020204" pitchFamily="34" charset="0"/>
              <a:buChar char="•"/>
            </a:pPr>
            <a:r>
              <a:rPr lang="en-US" sz="2000" dirty="0">
                <a:latin typeface="Aptos" panose="020B0004020202020204" pitchFamily="34" charset="0"/>
              </a:rPr>
              <a:t>Identifying sentiment (positive/negative/</a:t>
            </a:r>
          </a:p>
          <a:p>
            <a:r>
              <a:rPr lang="en-US" sz="2000" dirty="0">
                <a:latin typeface="Aptos" panose="020B0004020202020204" pitchFamily="34" charset="0"/>
              </a:rPr>
              <a:t>neutral) for each aspect.</a:t>
            </a:r>
          </a:p>
          <a:p>
            <a:pPr marL="342900" indent="-342900">
              <a:buFont typeface="Arial" panose="020B0604020202020204" pitchFamily="34" charset="0"/>
              <a:buChar char="•"/>
            </a:pPr>
            <a:r>
              <a:rPr lang="en-US" sz="2000" dirty="0">
                <a:latin typeface="Aptos" panose="020B0004020202020204" pitchFamily="34" charset="0"/>
              </a:rPr>
              <a:t>Using rule-based methods, lexicons, and</a:t>
            </a:r>
          </a:p>
          <a:p>
            <a:r>
              <a:rPr lang="en-US" sz="2000" dirty="0">
                <a:latin typeface="Aptos" panose="020B0004020202020204" pitchFamily="34" charset="0"/>
              </a:rPr>
              <a:t> contextual analysis for accuracy.</a:t>
            </a:r>
          </a:p>
          <a:p>
            <a:pPr marL="342900" indent="-342900">
              <a:buFont typeface="Arial" panose="020B0604020202020204" pitchFamily="34" charset="0"/>
              <a:buChar char="•"/>
            </a:pPr>
            <a:r>
              <a:rPr lang="en-US" sz="2000" dirty="0">
                <a:latin typeface="Aptos" panose="020B0004020202020204" pitchFamily="34" charset="0"/>
              </a:rPr>
              <a:t>Aggregating data to show counts, averages, and sentiment distribution.</a:t>
            </a:r>
          </a:p>
          <a:p>
            <a:pPr marL="342900" indent="-342900">
              <a:buFont typeface="Arial" panose="020B0604020202020204" pitchFamily="34" charset="0"/>
              <a:buChar char="•"/>
            </a:pPr>
            <a:r>
              <a:rPr lang="en-US" sz="2000" dirty="0">
                <a:latin typeface="Aptos" panose="020B0004020202020204" pitchFamily="34" charset="0"/>
              </a:rPr>
              <a:t>Providing a clear </a:t>
            </a:r>
            <a:r>
              <a:rPr lang="en-US" sz="2000" b="1" dirty="0">
                <a:latin typeface="Aptos" panose="020B0004020202020204" pitchFamily="34" charset="0"/>
              </a:rPr>
              <a:t>dashboard view</a:t>
            </a:r>
            <a:r>
              <a:rPr lang="en-US" sz="2000" dirty="0">
                <a:latin typeface="Aptos" panose="020B0004020202020204" pitchFamily="34" charset="0"/>
              </a:rPr>
              <a:t> with highlighted aspects and confidence scores.</a:t>
            </a:r>
          </a:p>
        </p:txBody>
      </p:sp>
      <p:pic>
        <p:nvPicPr>
          <p:cNvPr id="5" name="Picture 4">
            <a:extLst>
              <a:ext uri="{FF2B5EF4-FFF2-40B4-BE49-F238E27FC236}">
                <a16:creationId xmlns:a16="http://schemas.microsoft.com/office/drawing/2014/main" id="{2540F6B1-B401-E054-3CD0-333B79EFA77F}"/>
              </a:ext>
            </a:extLst>
          </p:cNvPr>
          <p:cNvPicPr>
            <a:picLocks noChangeAspect="1"/>
          </p:cNvPicPr>
          <p:nvPr/>
        </p:nvPicPr>
        <p:blipFill>
          <a:blip r:embed="rId2"/>
          <a:stretch>
            <a:fillRect/>
          </a:stretch>
        </p:blipFill>
        <p:spPr>
          <a:xfrm>
            <a:off x="5860168" y="1717825"/>
            <a:ext cx="5670330" cy="2401890"/>
          </a:xfrm>
          <a:prstGeom prst="rect">
            <a:avLst/>
          </a:prstGeom>
        </p:spPr>
      </p:pic>
    </p:spTree>
    <p:extLst>
      <p:ext uri="{BB962C8B-B14F-4D97-AF65-F5344CB8AC3E}">
        <p14:creationId xmlns:p14="http://schemas.microsoft.com/office/powerpoint/2010/main" val="3114435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9932-76B5-845D-37F3-96057E0D7455}"/>
              </a:ext>
            </a:extLst>
          </p:cNvPr>
          <p:cNvSpPr>
            <a:spLocks noGrp="1"/>
          </p:cNvSpPr>
          <p:nvPr>
            <p:ph type="title"/>
          </p:nvPr>
        </p:nvSpPr>
        <p:spPr>
          <a:xfrm>
            <a:off x="1167492" y="136527"/>
            <a:ext cx="9601200" cy="856532"/>
          </a:xfrm>
        </p:spPr>
        <p:txBody>
          <a:bodyPr/>
          <a:lstStyle/>
          <a:p>
            <a:r>
              <a:rPr lang="en-IN" sz="4800" dirty="0">
                <a:solidFill>
                  <a:srgbClr val="FF0000"/>
                </a:solidFill>
              </a:rPr>
              <a:t>Aspect analysis in user dashboard </a:t>
            </a:r>
          </a:p>
        </p:txBody>
      </p:sp>
      <p:pic>
        <p:nvPicPr>
          <p:cNvPr id="7" name="Content Placeholder 6">
            <a:extLst>
              <a:ext uri="{FF2B5EF4-FFF2-40B4-BE49-F238E27FC236}">
                <a16:creationId xmlns:a16="http://schemas.microsoft.com/office/drawing/2014/main" id="{0DACBB28-0379-130A-1938-D72CF1C8BA5D}"/>
              </a:ext>
            </a:extLst>
          </p:cNvPr>
          <p:cNvPicPr>
            <a:picLocks noGrp="1" noChangeAspect="1"/>
          </p:cNvPicPr>
          <p:nvPr>
            <p:ph idx="1"/>
          </p:nvPr>
        </p:nvPicPr>
        <p:blipFill>
          <a:blip r:embed="rId3"/>
          <a:stretch>
            <a:fillRect/>
          </a:stretch>
        </p:blipFill>
        <p:spPr>
          <a:xfrm>
            <a:off x="0" y="1064166"/>
            <a:ext cx="5545394" cy="5336633"/>
          </a:xfrm>
        </p:spPr>
      </p:pic>
      <p:pic>
        <p:nvPicPr>
          <p:cNvPr id="8" name="Content Placeholder 7">
            <a:extLst>
              <a:ext uri="{FF2B5EF4-FFF2-40B4-BE49-F238E27FC236}">
                <a16:creationId xmlns:a16="http://schemas.microsoft.com/office/drawing/2014/main" id="{CFE79DA3-E2A6-D365-3510-20B0449E8B4E}"/>
              </a:ext>
            </a:extLst>
          </p:cNvPr>
          <p:cNvPicPr>
            <a:picLocks noGrp="1" noChangeAspect="1"/>
          </p:cNvPicPr>
          <p:nvPr>
            <p:ph idx="10"/>
          </p:nvPr>
        </p:nvPicPr>
        <p:blipFill>
          <a:blip r:embed="rId4"/>
          <a:stretch>
            <a:fillRect/>
          </a:stretch>
        </p:blipFill>
        <p:spPr>
          <a:xfrm>
            <a:off x="5714909" y="1064166"/>
            <a:ext cx="6350118" cy="5213729"/>
          </a:xfrm>
        </p:spPr>
      </p:pic>
      <p:pic>
        <p:nvPicPr>
          <p:cNvPr id="11" name="Picture 10">
            <a:extLst>
              <a:ext uri="{FF2B5EF4-FFF2-40B4-BE49-F238E27FC236}">
                <a16:creationId xmlns:a16="http://schemas.microsoft.com/office/drawing/2014/main" id="{D92CEDC6-8233-D0B1-B04F-28418FFB9A32}"/>
              </a:ext>
            </a:extLst>
          </p:cNvPr>
          <p:cNvPicPr>
            <a:picLocks noChangeAspect="1"/>
          </p:cNvPicPr>
          <p:nvPr/>
        </p:nvPicPr>
        <p:blipFill>
          <a:blip r:embed="rId5"/>
          <a:stretch>
            <a:fillRect/>
          </a:stretch>
        </p:blipFill>
        <p:spPr>
          <a:xfrm>
            <a:off x="679457" y="2556389"/>
            <a:ext cx="4099019" cy="3519946"/>
          </a:xfrm>
          <a:prstGeom prst="rect">
            <a:avLst/>
          </a:prstGeom>
        </p:spPr>
      </p:pic>
      <p:pic>
        <p:nvPicPr>
          <p:cNvPr id="17" name="Picture 16">
            <a:extLst>
              <a:ext uri="{FF2B5EF4-FFF2-40B4-BE49-F238E27FC236}">
                <a16:creationId xmlns:a16="http://schemas.microsoft.com/office/drawing/2014/main" id="{835DAA50-00B4-7CEC-C5EF-50E678F4B026}"/>
              </a:ext>
            </a:extLst>
          </p:cNvPr>
          <p:cNvPicPr>
            <a:picLocks noChangeAspect="1"/>
          </p:cNvPicPr>
          <p:nvPr/>
        </p:nvPicPr>
        <p:blipFill>
          <a:blip r:embed="rId6"/>
          <a:stretch>
            <a:fillRect/>
          </a:stretch>
        </p:blipFill>
        <p:spPr>
          <a:xfrm>
            <a:off x="6449961" y="2627496"/>
            <a:ext cx="4778478" cy="823031"/>
          </a:xfrm>
          <a:prstGeom prst="rect">
            <a:avLst/>
          </a:prstGeom>
        </p:spPr>
      </p:pic>
      <p:pic>
        <p:nvPicPr>
          <p:cNvPr id="19" name="Picture 18">
            <a:extLst>
              <a:ext uri="{FF2B5EF4-FFF2-40B4-BE49-F238E27FC236}">
                <a16:creationId xmlns:a16="http://schemas.microsoft.com/office/drawing/2014/main" id="{ABB5185B-0C1A-7448-597C-BE37C7B48579}"/>
              </a:ext>
            </a:extLst>
          </p:cNvPr>
          <p:cNvPicPr>
            <a:picLocks noChangeAspect="1"/>
          </p:cNvPicPr>
          <p:nvPr/>
        </p:nvPicPr>
        <p:blipFill>
          <a:blip r:embed="rId7"/>
          <a:stretch>
            <a:fillRect/>
          </a:stretch>
        </p:blipFill>
        <p:spPr>
          <a:xfrm>
            <a:off x="6449961" y="1779082"/>
            <a:ext cx="4778478" cy="777307"/>
          </a:xfrm>
          <a:prstGeom prst="rect">
            <a:avLst/>
          </a:prstGeom>
        </p:spPr>
      </p:pic>
      <p:pic>
        <p:nvPicPr>
          <p:cNvPr id="21" name="Picture 20">
            <a:extLst>
              <a:ext uri="{FF2B5EF4-FFF2-40B4-BE49-F238E27FC236}">
                <a16:creationId xmlns:a16="http://schemas.microsoft.com/office/drawing/2014/main" id="{C3752604-3788-73EC-F43E-7FBE6A74C337}"/>
              </a:ext>
            </a:extLst>
          </p:cNvPr>
          <p:cNvPicPr>
            <a:picLocks noChangeAspect="1"/>
          </p:cNvPicPr>
          <p:nvPr/>
        </p:nvPicPr>
        <p:blipFill>
          <a:blip r:embed="rId8"/>
          <a:stretch>
            <a:fillRect/>
          </a:stretch>
        </p:blipFill>
        <p:spPr>
          <a:xfrm>
            <a:off x="6449961" y="3510992"/>
            <a:ext cx="4778478" cy="746825"/>
          </a:xfrm>
          <a:prstGeom prst="rect">
            <a:avLst/>
          </a:prstGeom>
        </p:spPr>
      </p:pic>
      <p:pic>
        <p:nvPicPr>
          <p:cNvPr id="23" name="Picture 22">
            <a:extLst>
              <a:ext uri="{FF2B5EF4-FFF2-40B4-BE49-F238E27FC236}">
                <a16:creationId xmlns:a16="http://schemas.microsoft.com/office/drawing/2014/main" id="{3E276665-A83E-6654-7239-357FF1582010}"/>
              </a:ext>
            </a:extLst>
          </p:cNvPr>
          <p:cNvPicPr>
            <a:picLocks noChangeAspect="1"/>
          </p:cNvPicPr>
          <p:nvPr/>
        </p:nvPicPr>
        <p:blipFill>
          <a:blip r:embed="rId9"/>
          <a:stretch>
            <a:fillRect/>
          </a:stretch>
        </p:blipFill>
        <p:spPr>
          <a:xfrm>
            <a:off x="6449960" y="4257817"/>
            <a:ext cx="4778479" cy="746825"/>
          </a:xfrm>
          <a:prstGeom prst="rect">
            <a:avLst/>
          </a:prstGeom>
        </p:spPr>
      </p:pic>
      <p:pic>
        <p:nvPicPr>
          <p:cNvPr id="27" name="Picture 26">
            <a:extLst>
              <a:ext uri="{FF2B5EF4-FFF2-40B4-BE49-F238E27FC236}">
                <a16:creationId xmlns:a16="http://schemas.microsoft.com/office/drawing/2014/main" id="{2521627D-AA2F-3594-A84A-F81EBE98DA4F}"/>
              </a:ext>
            </a:extLst>
          </p:cNvPr>
          <p:cNvPicPr>
            <a:picLocks noChangeAspect="1"/>
          </p:cNvPicPr>
          <p:nvPr/>
        </p:nvPicPr>
        <p:blipFill>
          <a:blip r:embed="rId10"/>
          <a:stretch>
            <a:fillRect/>
          </a:stretch>
        </p:blipFill>
        <p:spPr>
          <a:xfrm>
            <a:off x="6449960" y="5003216"/>
            <a:ext cx="4778479" cy="746824"/>
          </a:xfrm>
          <a:prstGeom prst="rect">
            <a:avLst/>
          </a:prstGeom>
        </p:spPr>
      </p:pic>
    </p:spTree>
    <p:extLst>
      <p:ext uri="{BB962C8B-B14F-4D97-AF65-F5344CB8AC3E}">
        <p14:creationId xmlns:p14="http://schemas.microsoft.com/office/powerpoint/2010/main" val="3634921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8DA1E-9C05-63E6-038E-2F0E9E023C63}"/>
              </a:ext>
            </a:extLst>
          </p:cNvPr>
          <p:cNvSpPr>
            <a:spLocks noGrp="1"/>
          </p:cNvSpPr>
          <p:nvPr>
            <p:ph type="title"/>
          </p:nvPr>
        </p:nvSpPr>
        <p:spPr>
          <a:xfrm>
            <a:off x="1158864" y="102021"/>
            <a:ext cx="9779183" cy="1471139"/>
          </a:xfrm>
        </p:spPr>
        <p:txBody>
          <a:bodyPr/>
          <a:lstStyle/>
          <a:p>
            <a:r>
              <a:rPr lang="en-IN" sz="4400" dirty="0">
                <a:solidFill>
                  <a:srgbClr val="FF0000"/>
                </a:solidFill>
              </a:rPr>
              <a:t>Milestone 4 : </a:t>
            </a:r>
            <a:r>
              <a:rPr lang="en-US" sz="4400" dirty="0">
                <a:solidFill>
                  <a:srgbClr val="FF0000"/>
                </a:solidFill>
              </a:rPr>
              <a:t>Visualization, Admin Management &amp; Deployment</a:t>
            </a:r>
            <a:endParaRPr lang="en-IN" sz="4400" dirty="0">
              <a:solidFill>
                <a:srgbClr val="FF0000"/>
              </a:solidFill>
            </a:endParaRPr>
          </a:p>
        </p:txBody>
      </p:sp>
      <p:sp>
        <p:nvSpPr>
          <p:cNvPr id="3" name="Content Placeholder 2">
            <a:extLst>
              <a:ext uri="{FF2B5EF4-FFF2-40B4-BE49-F238E27FC236}">
                <a16:creationId xmlns:a16="http://schemas.microsoft.com/office/drawing/2014/main" id="{5C75D827-498F-7CC9-76FE-50D29822EF7A}"/>
              </a:ext>
            </a:extLst>
          </p:cNvPr>
          <p:cNvSpPr>
            <a:spLocks noGrp="1"/>
          </p:cNvSpPr>
          <p:nvPr>
            <p:ph idx="1"/>
          </p:nvPr>
        </p:nvSpPr>
        <p:spPr>
          <a:xfrm>
            <a:off x="432619" y="1150374"/>
            <a:ext cx="11061291" cy="4857136"/>
          </a:xfrm>
        </p:spPr>
        <p:txBody>
          <a:bodyPr>
            <a:noAutofit/>
          </a:bodyPr>
          <a:lstStyle/>
          <a:p>
            <a:pPr>
              <a:lnSpc>
                <a:spcPct val="100000"/>
              </a:lnSpc>
            </a:pPr>
            <a:br>
              <a:rPr lang="en-IN" dirty="0"/>
            </a:br>
            <a:r>
              <a:rPr lang="en-US" dirty="0"/>
              <a:t>This milestone focuses on </a:t>
            </a:r>
            <a:r>
              <a:rPr lang="en-US" b="1" dirty="0"/>
              <a:t>visualization, admin management</a:t>
            </a:r>
            <a:r>
              <a:rPr lang="en-US" dirty="0"/>
              <a:t>, and </a:t>
            </a:r>
            <a:r>
              <a:rPr lang="en-US" b="1" dirty="0"/>
              <a:t>deployment</a:t>
            </a:r>
            <a:r>
              <a:rPr lang="en-US" dirty="0"/>
              <a:t>, including </a:t>
            </a:r>
            <a:r>
              <a:rPr lang="en-US" b="1" dirty="0"/>
              <a:t>interactive dashboards </a:t>
            </a:r>
            <a:r>
              <a:rPr lang="en-US" dirty="0"/>
              <a:t>(</a:t>
            </a:r>
            <a:r>
              <a:rPr lang="en-US" dirty="0" err="1"/>
              <a:t>Streamlit</a:t>
            </a:r>
            <a:r>
              <a:rPr lang="en-US" dirty="0"/>
              <a:t>/Dash/</a:t>
            </a:r>
            <a:r>
              <a:rPr lang="en-US" dirty="0" err="1"/>
              <a:t>Plotly</a:t>
            </a:r>
            <a:r>
              <a:rPr lang="en-US" dirty="0"/>
              <a:t>) for sentiment analysis and an admin dashboard (Flask/Dash) for aspect management and system monitoring. The project will be containerized with Docker, deployed on free platforms, and completed with documentation and a final presentation.</a:t>
            </a:r>
            <a:br>
              <a:rPr lang="en-US" dirty="0"/>
            </a:br>
            <a:r>
              <a:rPr lang="en-US" b="1" dirty="0"/>
              <a:t>Admin Management</a:t>
            </a:r>
            <a:r>
              <a:rPr lang="en-US" dirty="0"/>
              <a:t>:</a:t>
            </a:r>
            <a:br>
              <a:rPr lang="en-US" dirty="0"/>
            </a:br>
            <a:r>
              <a:rPr lang="en-US" dirty="0"/>
              <a:t>       Manage aspect categories</a:t>
            </a:r>
            <a:br>
              <a:rPr lang="en-US" dirty="0"/>
            </a:br>
            <a:r>
              <a:rPr lang="en-US" dirty="0"/>
              <a:t>       Monitor usage and logs</a:t>
            </a:r>
            <a:br>
              <a:rPr lang="en-US" dirty="0"/>
            </a:br>
            <a:r>
              <a:rPr lang="en-US" dirty="0"/>
              <a:t>       Validate sentiment analysis</a:t>
            </a:r>
            <a:br>
              <a:rPr lang="en-US" dirty="0"/>
            </a:br>
            <a:r>
              <a:rPr lang="en-US" dirty="0"/>
              <a:t>       Configure basic settings</a:t>
            </a:r>
            <a:endParaRPr lang="en-IN" dirty="0"/>
          </a:p>
        </p:txBody>
      </p:sp>
    </p:spTree>
    <p:extLst>
      <p:ext uri="{BB962C8B-B14F-4D97-AF65-F5344CB8AC3E}">
        <p14:creationId xmlns:p14="http://schemas.microsoft.com/office/powerpoint/2010/main" val="1199797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343A-760C-10A2-6A85-F86E453E9B67}"/>
              </a:ext>
            </a:extLst>
          </p:cNvPr>
          <p:cNvSpPr>
            <a:spLocks noGrp="1"/>
          </p:cNvSpPr>
          <p:nvPr>
            <p:ph type="title"/>
          </p:nvPr>
        </p:nvSpPr>
        <p:spPr>
          <a:xfrm>
            <a:off x="1158864" y="102021"/>
            <a:ext cx="9779183" cy="714056"/>
          </a:xfrm>
        </p:spPr>
        <p:txBody>
          <a:bodyPr/>
          <a:lstStyle/>
          <a:p>
            <a:pPr algn="ctr"/>
            <a:r>
              <a:rPr lang="en-IN" sz="4800" dirty="0">
                <a:solidFill>
                  <a:srgbClr val="FF0000"/>
                </a:solidFill>
              </a:rPr>
              <a:t>Admin Login </a:t>
            </a:r>
          </a:p>
        </p:txBody>
      </p:sp>
      <p:pic>
        <p:nvPicPr>
          <p:cNvPr id="5" name="Content Placeholder 4">
            <a:extLst>
              <a:ext uri="{FF2B5EF4-FFF2-40B4-BE49-F238E27FC236}">
                <a16:creationId xmlns:a16="http://schemas.microsoft.com/office/drawing/2014/main" id="{6B1C3532-A322-BF14-F76C-CF2A1B2062AC}"/>
              </a:ext>
            </a:extLst>
          </p:cNvPr>
          <p:cNvPicPr>
            <a:picLocks noGrp="1" noChangeAspect="1"/>
          </p:cNvPicPr>
          <p:nvPr>
            <p:ph idx="1"/>
          </p:nvPr>
        </p:nvPicPr>
        <p:blipFill>
          <a:blip r:embed="rId2"/>
          <a:stretch>
            <a:fillRect/>
          </a:stretch>
        </p:blipFill>
        <p:spPr>
          <a:xfrm>
            <a:off x="0" y="934064"/>
            <a:ext cx="12192000" cy="5923936"/>
          </a:xfrm>
        </p:spPr>
      </p:pic>
    </p:spTree>
    <p:extLst>
      <p:ext uri="{BB962C8B-B14F-4D97-AF65-F5344CB8AC3E}">
        <p14:creationId xmlns:p14="http://schemas.microsoft.com/office/powerpoint/2010/main" val="3235591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FAF5-D214-F1C5-5463-BB755041A54E}"/>
              </a:ext>
            </a:extLst>
          </p:cNvPr>
          <p:cNvSpPr>
            <a:spLocks noGrp="1"/>
          </p:cNvSpPr>
          <p:nvPr>
            <p:ph type="title"/>
          </p:nvPr>
        </p:nvSpPr>
        <p:spPr>
          <a:xfrm>
            <a:off x="2379406" y="88490"/>
            <a:ext cx="7688826" cy="934065"/>
          </a:xfrm>
        </p:spPr>
        <p:txBody>
          <a:bodyPr/>
          <a:lstStyle/>
          <a:p>
            <a:r>
              <a:rPr lang="en-IN" sz="4800" dirty="0">
                <a:solidFill>
                  <a:srgbClr val="FF0000"/>
                </a:solidFill>
              </a:rPr>
              <a:t>Admin Dashboard </a:t>
            </a:r>
          </a:p>
        </p:txBody>
      </p:sp>
      <p:pic>
        <p:nvPicPr>
          <p:cNvPr id="5" name="Picture 4">
            <a:extLst>
              <a:ext uri="{FF2B5EF4-FFF2-40B4-BE49-F238E27FC236}">
                <a16:creationId xmlns:a16="http://schemas.microsoft.com/office/drawing/2014/main" id="{8E439E56-76AC-D823-5DC8-B95870EF286E}"/>
              </a:ext>
            </a:extLst>
          </p:cNvPr>
          <p:cNvPicPr>
            <a:picLocks noChangeAspect="1"/>
          </p:cNvPicPr>
          <p:nvPr/>
        </p:nvPicPr>
        <p:blipFill>
          <a:blip r:embed="rId2"/>
          <a:stretch>
            <a:fillRect/>
          </a:stretch>
        </p:blipFill>
        <p:spPr>
          <a:xfrm>
            <a:off x="0" y="1022554"/>
            <a:ext cx="12162504" cy="5835445"/>
          </a:xfrm>
          <a:prstGeom prst="rect">
            <a:avLst/>
          </a:prstGeom>
        </p:spPr>
      </p:pic>
    </p:spTree>
    <p:extLst>
      <p:ext uri="{BB962C8B-B14F-4D97-AF65-F5344CB8AC3E}">
        <p14:creationId xmlns:p14="http://schemas.microsoft.com/office/powerpoint/2010/main" val="124694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389B-BBA1-3FE6-9E8C-084C64294CB3}"/>
              </a:ext>
            </a:extLst>
          </p:cNvPr>
          <p:cNvSpPr>
            <a:spLocks noGrp="1"/>
          </p:cNvSpPr>
          <p:nvPr>
            <p:ph type="title"/>
          </p:nvPr>
        </p:nvSpPr>
        <p:spPr>
          <a:xfrm>
            <a:off x="1167492" y="136526"/>
            <a:ext cx="9601200" cy="807371"/>
          </a:xfrm>
        </p:spPr>
        <p:txBody>
          <a:bodyPr/>
          <a:lstStyle/>
          <a:p>
            <a:r>
              <a:rPr lang="en-IN" sz="4800" dirty="0">
                <a:solidFill>
                  <a:srgbClr val="FF0000"/>
                </a:solidFill>
              </a:rPr>
              <a:t>Insights &amp; Visuals </a:t>
            </a:r>
          </a:p>
        </p:txBody>
      </p:sp>
      <p:pic>
        <p:nvPicPr>
          <p:cNvPr id="7" name="Content Placeholder 6">
            <a:extLst>
              <a:ext uri="{FF2B5EF4-FFF2-40B4-BE49-F238E27FC236}">
                <a16:creationId xmlns:a16="http://schemas.microsoft.com/office/drawing/2014/main" id="{A73B1830-4A4F-385A-0C95-CD890AD1CECB}"/>
              </a:ext>
            </a:extLst>
          </p:cNvPr>
          <p:cNvPicPr>
            <a:picLocks noGrp="1" noChangeAspect="1"/>
          </p:cNvPicPr>
          <p:nvPr>
            <p:ph idx="1"/>
          </p:nvPr>
        </p:nvPicPr>
        <p:blipFill>
          <a:blip r:embed="rId2"/>
          <a:stretch>
            <a:fillRect/>
          </a:stretch>
        </p:blipFill>
        <p:spPr>
          <a:xfrm>
            <a:off x="0" y="1032386"/>
            <a:ext cx="5761703" cy="4060723"/>
          </a:xfrm>
        </p:spPr>
      </p:pic>
      <p:pic>
        <p:nvPicPr>
          <p:cNvPr id="13" name="Content Placeholder 12">
            <a:extLst>
              <a:ext uri="{FF2B5EF4-FFF2-40B4-BE49-F238E27FC236}">
                <a16:creationId xmlns:a16="http://schemas.microsoft.com/office/drawing/2014/main" id="{F5019B40-360C-EE77-2C12-2EDFB3F00951}"/>
              </a:ext>
            </a:extLst>
          </p:cNvPr>
          <p:cNvPicPr>
            <a:picLocks noGrp="1" noChangeAspect="1"/>
          </p:cNvPicPr>
          <p:nvPr>
            <p:ph idx="10"/>
          </p:nvPr>
        </p:nvPicPr>
        <p:blipFill>
          <a:blip r:embed="rId3"/>
          <a:stretch>
            <a:fillRect/>
          </a:stretch>
        </p:blipFill>
        <p:spPr>
          <a:xfrm>
            <a:off x="5850193" y="2399071"/>
            <a:ext cx="6341807" cy="4322403"/>
          </a:xfrm>
        </p:spPr>
      </p:pic>
    </p:spTree>
    <p:extLst>
      <p:ext uri="{BB962C8B-B14F-4D97-AF65-F5344CB8AC3E}">
        <p14:creationId xmlns:p14="http://schemas.microsoft.com/office/powerpoint/2010/main" val="1375245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58864" y="102021"/>
            <a:ext cx="9779183" cy="1744415"/>
          </a:xfrm>
        </p:spPr>
        <p:txBody>
          <a:bodyPr/>
          <a:lstStyle/>
          <a:p>
            <a:r>
              <a:rPr lang="en-US" sz="4800" dirty="0"/>
              <a:t>My Team : </a:t>
            </a:r>
          </a:p>
        </p:txBody>
      </p:sp>
      <p:sp>
        <p:nvSpPr>
          <p:cNvPr id="4" name="Rectangle 1">
            <a:extLst>
              <a:ext uri="{FF2B5EF4-FFF2-40B4-BE49-F238E27FC236}">
                <a16:creationId xmlns:a16="http://schemas.microsoft.com/office/drawing/2014/main" id="{E252B71C-D358-F71B-7661-76C1C80AAD8C}"/>
              </a:ext>
            </a:extLst>
          </p:cNvPr>
          <p:cNvSpPr>
            <a:spLocks noGrp="1" noChangeArrowheads="1"/>
          </p:cNvSpPr>
          <p:nvPr>
            <p:ph idx="1"/>
          </p:nvPr>
        </p:nvSpPr>
        <p:spPr bwMode="auto">
          <a:xfrm>
            <a:off x="363795" y="2031101"/>
            <a:ext cx="573220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rgbClr val="FF0000"/>
              </a:solidFill>
              <a:effectLst/>
              <a:latin typeface="Arial Rounded MT Bold" panose="020F07040305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lang="en-US" altLang="en-US" sz="2400" b="1" dirty="0">
                <a:solidFill>
                  <a:srgbClr val="FF0000"/>
                </a:solidFill>
                <a:latin typeface="Arial Rounded MT Bold" panose="020F0704030504030204" pitchFamily="34" charset="0"/>
              </a:rPr>
              <a:t>  </a:t>
            </a:r>
            <a:r>
              <a:rPr kumimoji="0" lang="en-US" altLang="en-US" sz="2400" b="1" i="0" u="none" strike="noStrike" cap="none" normalizeH="0" baseline="0" dirty="0">
                <a:ln>
                  <a:noFill/>
                </a:ln>
                <a:solidFill>
                  <a:srgbClr val="FF0000"/>
                </a:solidFill>
                <a:effectLst/>
                <a:latin typeface="Arial Rounded MT Bold" panose="020F0704030504030204" pitchFamily="34" charset="0"/>
              </a:rPr>
              <a:t>Lakshmi Akhila</a:t>
            </a:r>
            <a:endParaRPr kumimoji="0" lang="en-US" altLang="en-US" sz="2400" b="0" i="0" u="none" strike="noStrike" cap="none" normalizeH="0" baseline="0" dirty="0">
              <a:ln>
                <a:noFill/>
              </a:ln>
              <a:solidFill>
                <a:srgbClr val="FF0000"/>
              </a:solidFill>
              <a:effectLst/>
              <a:latin typeface="Arial Rounded MT Bold" panose="020F070403050403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0000"/>
                </a:solidFill>
                <a:effectLst/>
                <a:latin typeface="Arial Rounded MT Bold" panose="020F0704030504030204" pitchFamily="34" charset="0"/>
              </a:rPr>
              <a:t>Hemalatha</a:t>
            </a:r>
            <a:endParaRPr kumimoji="0" lang="en-US" altLang="en-US" sz="2400" b="0" i="0" u="none" strike="noStrike" cap="none" normalizeH="0" baseline="0" dirty="0">
              <a:ln>
                <a:noFill/>
              </a:ln>
              <a:solidFill>
                <a:srgbClr val="FF0000"/>
              </a:solidFill>
              <a:effectLst/>
              <a:latin typeface="Arial Rounded MT Bold" panose="020F070403050403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0000"/>
                </a:solidFill>
                <a:effectLst/>
                <a:latin typeface="Arial Rounded MT Bold" panose="020F0704030504030204" pitchFamily="34" charset="0"/>
              </a:rPr>
              <a:t>Amala </a:t>
            </a:r>
            <a:r>
              <a:rPr kumimoji="0" lang="en-US" altLang="en-US" sz="2400" b="1" i="0" u="none" strike="noStrike" cap="none" normalizeH="0" baseline="0" dirty="0" err="1">
                <a:ln>
                  <a:noFill/>
                </a:ln>
                <a:solidFill>
                  <a:srgbClr val="FF0000"/>
                </a:solidFill>
                <a:effectLst/>
                <a:latin typeface="Arial Rounded MT Bold" panose="020F0704030504030204" pitchFamily="34" charset="0"/>
              </a:rPr>
              <a:t>Kanaparthi</a:t>
            </a:r>
            <a:endParaRPr kumimoji="0" lang="en-US" altLang="en-US" sz="2400" b="0" i="0" u="none" strike="noStrike" cap="none" normalizeH="0" baseline="0" dirty="0">
              <a:ln>
                <a:noFill/>
              </a:ln>
              <a:solidFill>
                <a:srgbClr val="FF0000"/>
              </a:solidFill>
              <a:effectLst/>
              <a:latin typeface="Arial Rounded MT Bold" panose="020F070403050403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err="1">
                <a:ln>
                  <a:noFill/>
                </a:ln>
                <a:solidFill>
                  <a:srgbClr val="FF0000"/>
                </a:solidFill>
                <a:effectLst/>
                <a:latin typeface="Arial Rounded MT Bold" panose="020F0704030504030204" pitchFamily="34" charset="0"/>
              </a:rPr>
              <a:t>Thirumalesh</a:t>
            </a:r>
            <a:endParaRPr kumimoji="0" lang="en-US" altLang="en-US" sz="2400" b="0" i="0" u="none" strike="noStrike" cap="none" normalizeH="0" baseline="0" dirty="0">
              <a:ln>
                <a:noFill/>
              </a:ln>
              <a:solidFill>
                <a:srgbClr val="FF0000"/>
              </a:solidFill>
              <a:effectLst/>
              <a:latin typeface="Arial Rounded MT Bold" panose="020F070403050403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err="1">
                <a:ln>
                  <a:noFill/>
                </a:ln>
                <a:solidFill>
                  <a:srgbClr val="FF0000"/>
                </a:solidFill>
                <a:effectLst/>
                <a:latin typeface="Arial Rounded MT Bold" panose="020F0704030504030204" pitchFamily="34" charset="0"/>
              </a:rPr>
              <a:t>Jyostanand</a:t>
            </a:r>
            <a:r>
              <a:rPr kumimoji="0" lang="en-US" altLang="en-US" sz="2400" b="1" i="0" u="none" strike="noStrike" cap="none" normalizeH="0" baseline="0" dirty="0">
                <a:ln>
                  <a:noFill/>
                </a:ln>
                <a:solidFill>
                  <a:srgbClr val="FF0000"/>
                </a:solidFill>
                <a:effectLst/>
                <a:latin typeface="Arial Rounded MT Bold" panose="020F0704030504030204" pitchFamily="34" charset="0"/>
              </a:rPr>
              <a:t> Dwivedi</a:t>
            </a:r>
            <a:endParaRPr kumimoji="0" lang="en-US" altLang="en-US" sz="2400" b="0" i="0" u="none" strike="noStrike" cap="none" normalizeH="0" baseline="0" dirty="0">
              <a:ln>
                <a:noFill/>
              </a:ln>
              <a:solidFill>
                <a:srgbClr val="FF0000"/>
              </a:solidFill>
              <a:effectLst/>
              <a:latin typeface="Arial Rounded MT Bold" panose="020F070403050403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err="1">
                <a:ln>
                  <a:noFill/>
                </a:ln>
                <a:solidFill>
                  <a:srgbClr val="FF0000"/>
                </a:solidFill>
                <a:effectLst/>
                <a:latin typeface="Arial Rounded MT Bold" panose="020F0704030504030204" pitchFamily="34" charset="0"/>
              </a:rPr>
              <a:t>Sciddhanto</a:t>
            </a:r>
            <a:r>
              <a:rPr kumimoji="0" lang="en-US" altLang="en-US" sz="2400" b="1" i="0" u="none" strike="noStrike" cap="none" normalizeH="0" baseline="0" dirty="0">
                <a:ln>
                  <a:noFill/>
                </a:ln>
                <a:solidFill>
                  <a:srgbClr val="FF0000"/>
                </a:solidFill>
                <a:effectLst/>
                <a:latin typeface="Arial Rounded MT Bold" panose="020F0704030504030204" pitchFamily="34" charset="0"/>
              </a:rPr>
              <a:t> Sinha</a:t>
            </a:r>
          </a:p>
          <a:p>
            <a:pPr marL="457200" marR="0" lvl="0" indent="-4572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lang="en-US" altLang="en-US" sz="2400" b="1" dirty="0">
              <a:solidFill>
                <a:srgbClr val="FF0000"/>
              </a:solidFill>
              <a:latin typeface="Arial Rounded MT Bold" panose="020F0704030504030204"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rgbClr val="FF0000"/>
              </a:solidFill>
              <a:effectLst/>
              <a:latin typeface="Arial Rounded MT Bold" panose="020F0704030504030204" pitchFamily="34" charset="0"/>
            </a:endParaRPr>
          </a:p>
          <a:p>
            <a:pPr marR="0" lvl="0" algn="just" defTabSz="914400" rtl="0" eaLnBrk="0" fontAlgn="base" latinLnBrk="0" hangingPunct="0">
              <a:lnSpc>
                <a:spcPct val="100000"/>
              </a:lnSpc>
              <a:spcBef>
                <a:spcPct val="0"/>
              </a:spcBef>
              <a:spcAft>
                <a:spcPct val="0"/>
              </a:spcAft>
              <a:buClrTx/>
              <a:buSzTx/>
              <a:tabLst/>
            </a:pPr>
            <a:r>
              <a:rPr lang="en-US" altLang="en-US" sz="2400" dirty="0">
                <a:solidFill>
                  <a:srgbClr val="00B050"/>
                </a:solidFill>
                <a:latin typeface="Arial Rounded MT Bold" panose="020F0704030504030204" pitchFamily="34" charset="0"/>
              </a:rPr>
              <a:t>Under the guidance of </a:t>
            </a:r>
          </a:p>
          <a:p>
            <a:pPr marR="0" lvl="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B050"/>
                </a:solidFill>
                <a:effectLst/>
                <a:latin typeface="Arial Rounded MT Bold" panose="020F0704030504030204" pitchFamily="34" charset="0"/>
              </a:rPr>
              <a:t>       </a:t>
            </a:r>
            <a:r>
              <a:rPr lang="en-US" altLang="en-US" sz="2400" dirty="0">
                <a:solidFill>
                  <a:srgbClr val="00B050"/>
                </a:solidFill>
                <a:latin typeface="Arial Rounded MT Bold" panose="020F0704030504030204" pitchFamily="34" charset="0"/>
              </a:rPr>
              <a:t>Mentor </a:t>
            </a:r>
            <a:r>
              <a:rPr lang="en-US" altLang="en-US" sz="2400" dirty="0">
                <a:solidFill>
                  <a:srgbClr val="FF0000"/>
                </a:solidFill>
                <a:latin typeface="Arial Rounded MT Bold" panose="020F0704030504030204" pitchFamily="34" charset="0"/>
              </a:rPr>
              <a:t>Mr. MUKILAN SELVARAJ</a:t>
            </a:r>
            <a:r>
              <a:rPr kumimoji="0" lang="en-US" altLang="en-US" sz="2400" b="0" i="0" u="none" strike="noStrike" cap="none" normalizeH="0" baseline="0" dirty="0">
                <a:ln>
                  <a:noFill/>
                </a:ln>
                <a:solidFill>
                  <a:srgbClr val="FF0000"/>
                </a:solidFill>
                <a:effectLst/>
                <a:latin typeface="Arial Rounded MT Bold" panose="020F0704030504030204" pitchFamily="34" charset="0"/>
              </a:rPr>
              <a:t>        </a:t>
            </a:r>
          </a:p>
        </p:txBody>
      </p:sp>
      <p:pic>
        <p:nvPicPr>
          <p:cNvPr id="6" name="Picture 5">
            <a:extLst>
              <a:ext uri="{FF2B5EF4-FFF2-40B4-BE49-F238E27FC236}">
                <a16:creationId xmlns:a16="http://schemas.microsoft.com/office/drawing/2014/main" id="{66603F78-1B60-481A-8F5F-E6027D31DB9C}"/>
              </a:ext>
            </a:extLst>
          </p:cNvPr>
          <p:cNvPicPr>
            <a:picLocks noChangeAspect="1"/>
          </p:cNvPicPr>
          <p:nvPr/>
        </p:nvPicPr>
        <p:blipFill>
          <a:blip r:embed="rId3"/>
          <a:stretch>
            <a:fillRect/>
          </a:stretch>
        </p:blipFill>
        <p:spPr>
          <a:xfrm>
            <a:off x="6285271" y="974228"/>
            <a:ext cx="4451555" cy="4451555"/>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24AA-994A-8D29-C214-90E320EE45B2}"/>
              </a:ext>
            </a:extLst>
          </p:cNvPr>
          <p:cNvSpPr>
            <a:spLocks noGrp="1"/>
          </p:cNvSpPr>
          <p:nvPr>
            <p:ph type="title"/>
          </p:nvPr>
        </p:nvSpPr>
        <p:spPr>
          <a:xfrm>
            <a:off x="537329" y="4573814"/>
            <a:ext cx="10560176" cy="1570038"/>
          </a:xfrm>
        </p:spPr>
        <p:txBody>
          <a:bodyPr/>
          <a:lstStyle/>
          <a:p>
            <a:r>
              <a:rPr lang="en-US" sz="2400" b="0" i="1" dirty="0">
                <a:latin typeface="+mn-lt"/>
              </a:rPr>
              <a:t>The Customer Review Insight AI project successfully delivers an automated, aspect-based sentiment analysis system that transforms raw customer feedback into actionable insights. </a:t>
            </a:r>
            <a:br>
              <a:rPr lang="en-US" sz="2400" b="0" i="1" dirty="0">
                <a:latin typeface="+mn-lt"/>
              </a:rPr>
            </a:br>
            <a:br>
              <a:rPr lang="en-US" sz="2400" b="0" i="1" dirty="0">
                <a:latin typeface="+mn-lt"/>
              </a:rPr>
            </a:br>
            <a:r>
              <a:rPr lang="en-US" sz="2400" b="0" i="1" dirty="0">
                <a:latin typeface="+mn-lt"/>
              </a:rPr>
              <a:t>         By combining advanced NLP techniques with an intuitive interface, it enables businesses to quickly identify strengths and weaknesses at a granular level, supporting data-driven decisions and improved customer satisfaction. The project is scalable, deployment-ready, and demonstrates the practical value of modern AI in real-world business applications.</a:t>
            </a:r>
            <a:endParaRPr lang="en-IN" sz="2400" b="0" i="1" dirty="0">
              <a:latin typeface="+mn-lt"/>
            </a:endParaRPr>
          </a:p>
        </p:txBody>
      </p:sp>
      <p:pic>
        <p:nvPicPr>
          <p:cNvPr id="5" name="Content Placeholder 4">
            <a:extLst>
              <a:ext uri="{FF2B5EF4-FFF2-40B4-BE49-F238E27FC236}">
                <a16:creationId xmlns:a16="http://schemas.microsoft.com/office/drawing/2014/main" id="{7E27CEEA-F397-612B-5420-24CC8AB69213}"/>
              </a:ext>
            </a:extLst>
          </p:cNvPr>
          <p:cNvPicPr>
            <a:picLocks noGrp="1" noChangeAspect="1"/>
          </p:cNvPicPr>
          <p:nvPr>
            <p:ph idx="1"/>
          </p:nvPr>
        </p:nvPicPr>
        <p:blipFill>
          <a:blip r:embed="rId2"/>
          <a:stretch>
            <a:fillRect/>
          </a:stretch>
        </p:blipFill>
        <p:spPr>
          <a:xfrm>
            <a:off x="2660319" y="444293"/>
            <a:ext cx="5050100" cy="2525050"/>
          </a:xfrm>
        </p:spPr>
      </p:pic>
    </p:spTree>
    <p:extLst>
      <p:ext uri="{BB962C8B-B14F-4D97-AF65-F5344CB8AC3E}">
        <p14:creationId xmlns:p14="http://schemas.microsoft.com/office/powerpoint/2010/main" val="1764263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C753FD-96EC-101A-B8A4-5F69A189BEF4}"/>
              </a:ext>
            </a:extLst>
          </p:cNvPr>
          <p:cNvSpPr>
            <a:spLocks noGrp="1"/>
          </p:cNvSpPr>
          <p:nvPr>
            <p:ph type="ctrTitle"/>
          </p:nvPr>
        </p:nvSpPr>
        <p:spPr>
          <a:xfrm>
            <a:off x="1167494" y="252549"/>
            <a:ext cx="6220278" cy="3262811"/>
          </a:xfrm>
        </p:spPr>
        <p:txBody>
          <a:bodyPr/>
          <a:lstStyle/>
          <a:p>
            <a:endParaRPr lang="en-US" dirty="0"/>
          </a:p>
        </p:txBody>
      </p:sp>
      <p:sp>
        <p:nvSpPr>
          <p:cNvPr id="5" name="Subtitle 4">
            <a:extLst>
              <a:ext uri="{FF2B5EF4-FFF2-40B4-BE49-F238E27FC236}">
                <a16:creationId xmlns:a16="http://schemas.microsoft.com/office/drawing/2014/main" id="{67BB04B7-47A4-741B-59E0-F0E6F2126E8F}"/>
              </a:ext>
            </a:extLst>
          </p:cNvPr>
          <p:cNvSpPr>
            <a:spLocks noGrp="1"/>
          </p:cNvSpPr>
          <p:nvPr>
            <p:ph type="subTitle" idx="1"/>
          </p:nvPr>
        </p:nvSpPr>
        <p:spPr>
          <a:xfrm>
            <a:off x="1167493" y="3685939"/>
            <a:ext cx="6220277" cy="2919512"/>
          </a:xfrm>
        </p:spPr>
        <p:txBody>
          <a:bodyPr/>
          <a:lstStyle/>
          <a:p>
            <a:endParaRPr lang="en-US" dirty="0"/>
          </a:p>
        </p:txBody>
      </p:sp>
      <p:pic>
        <p:nvPicPr>
          <p:cNvPr id="3" name="Picture 2">
            <a:extLst>
              <a:ext uri="{FF2B5EF4-FFF2-40B4-BE49-F238E27FC236}">
                <a16:creationId xmlns:a16="http://schemas.microsoft.com/office/drawing/2014/main" id="{A5219A16-0DF5-A1F9-36DB-C343BFC59A38}"/>
              </a:ext>
            </a:extLst>
          </p:cNvPr>
          <p:cNvPicPr>
            <a:picLocks noChangeAspect="1"/>
          </p:cNvPicPr>
          <p:nvPr/>
        </p:nvPicPr>
        <p:blipFill>
          <a:blip r:embed="rId3"/>
          <a:stretch>
            <a:fillRect/>
          </a:stretch>
        </p:blipFill>
        <p:spPr>
          <a:xfrm>
            <a:off x="0" y="-536"/>
            <a:ext cx="12191048" cy="6858536"/>
          </a:xfrm>
          <a:prstGeom prst="rect">
            <a:avLst/>
          </a:prstGeom>
        </p:spPr>
      </p:pic>
    </p:spTree>
    <p:extLst>
      <p:ext uri="{BB962C8B-B14F-4D97-AF65-F5344CB8AC3E}">
        <p14:creationId xmlns:p14="http://schemas.microsoft.com/office/powerpoint/2010/main" val="1609673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3D80-23C9-833E-AA1D-2B4C1A9427E0}"/>
              </a:ext>
            </a:extLst>
          </p:cNvPr>
          <p:cNvSpPr>
            <a:spLocks noGrp="1"/>
          </p:cNvSpPr>
          <p:nvPr>
            <p:ph type="title"/>
          </p:nvPr>
        </p:nvSpPr>
        <p:spPr>
          <a:xfrm>
            <a:off x="2621574" y="-268156"/>
            <a:ext cx="9601200" cy="1653371"/>
          </a:xfrm>
        </p:spPr>
        <p:txBody>
          <a:bodyPr/>
          <a:lstStyle/>
          <a:p>
            <a:r>
              <a:rPr lang="en-IN" sz="4800" dirty="0">
                <a:solidFill>
                  <a:srgbClr val="FF0000"/>
                </a:solidFill>
              </a:rPr>
              <a:t>INTRODUCTION</a:t>
            </a:r>
            <a:r>
              <a:rPr lang="en-IN" dirty="0">
                <a:solidFill>
                  <a:srgbClr val="FF0000"/>
                </a:solidFill>
              </a:rPr>
              <a:t> </a:t>
            </a:r>
          </a:p>
        </p:txBody>
      </p:sp>
      <p:sp>
        <p:nvSpPr>
          <p:cNvPr id="3" name="Content Placeholder 2">
            <a:extLst>
              <a:ext uri="{FF2B5EF4-FFF2-40B4-BE49-F238E27FC236}">
                <a16:creationId xmlns:a16="http://schemas.microsoft.com/office/drawing/2014/main" id="{3A137A1B-55B5-5F8E-7ACA-5EE1CADCDD44}"/>
              </a:ext>
            </a:extLst>
          </p:cNvPr>
          <p:cNvSpPr>
            <a:spLocks noGrp="1"/>
          </p:cNvSpPr>
          <p:nvPr>
            <p:ph idx="1"/>
          </p:nvPr>
        </p:nvSpPr>
        <p:spPr>
          <a:xfrm>
            <a:off x="267748" y="1564542"/>
            <a:ext cx="7154426" cy="3008192"/>
          </a:xfrm>
        </p:spPr>
        <p:txBody>
          <a:bodyPr>
            <a:noAutofit/>
          </a:bodyPr>
          <a:lstStyle/>
          <a:p>
            <a:pPr lvl="0" eaLnBrk="0" fontAlgn="base" hangingPunct="0">
              <a:lnSpc>
                <a:spcPct val="150000"/>
              </a:lnSpc>
              <a:spcBef>
                <a:spcPct val="0"/>
              </a:spcBef>
              <a:spcAft>
                <a:spcPct val="0"/>
              </a:spcAft>
            </a:pPr>
            <a:r>
              <a:rPr lang="en-US" altLang="en-US" dirty="0">
                <a:latin typeface="Arial" panose="020B0604020202020204" pitchFamily="34" charset="0"/>
              </a:rPr>
              <a:t>Businesses receive thousands of reviews daily, making manual analysis nearly impossible. Traditional sentiment analysis shows only overall opinion, missing specific details. </a:t>
            </a:r>
          </a:p>
          <a:p>
            <a:pPr lvl="0" eaLnBrk="0" fontAlgn="base" hangingPunct="0">
              <a:lnSpc>
                <a:spcPct val="150000"/>
              </a:lnSpc>
              <a:spcBef>
                <a:spcPct val="0"/>
              </a:spcBef>
              <a:spcAft>
                <a:spcPct val="0"/>
              </a:spcAft>
            </a:pPr>
            <a:r>
              <a:rPr lang="en-US" altLang="en-US" dirty="0">
                <a:latin typeface="Arial" panose="020B0604020202020204" pitchFamily="34" charset="0"/>
              </a:rPr>
              <a:t>Our Customer Review Insight AI uses </a:t>
            </a:r>
            <a:r>
              <a:rPr lang="en-US" altLang="en-US" b="1" dirty="0">
                <a:latin typeface="Arial" panose="020B0604020202020204" pitchFamily="34" charset="0"/>
              </a:rPr>
              <a:t>Aspect-Based Sentiment Analysis</a:t>
            </a:r>
            <a:r>
              <a:rPr lang="en-US" altLang="en-US" dirty="0">
                <a:latin typeface="Arial" panose="020B0604020202020204" pitchFamily="34" charset="0"/>
              </a:rPr>
              <a:t> (ABSA) to identify features like battery, camera, or service and detect sentiment for each. This delivers granular, actionable insights that help businesses improve products, services, and customer satisfaction through data-driven decisions.</a:t>
            </a:r>
          </a:p>
          <a:p>
            <a:pPr>
              <a:lnSpc>
                <a:spcPct val="150000"/>
              </a:lnSpc>
            </a:pPr>
            <a:endParaRPr lang="en-IN" dirty="0"/>
          </a:p>
        </p:txBody>
      </p:sp>
      <p:pic>
        <p:nvPicPr>
          <p:cNvPr id="8" name="Content Placeholder 7">
            <a:extLst>
              <a:ext uri="{FF2B5EF4-FFF2-40B4-BE49-F238E27FC236}">
                <a16:creationId xmlns:a16="http://schemas.microsoft.com/office/drawing/2014/main" id="{C2990031-E7D3-8FA0-A7A2-7FC2EE01A5CE}"/>
              </a:ext>
            </a:extLst>
          </p:cNvPr>
          <p:cNvPicPr>
            <a:picLocks noGrp="1" noChangeAspect="1"/>
          </p:cNvPicPr>
          <p:nvPr>
            <p:ph idx="10"/>
          </p:nvPr>
        </p:nvPicPr>
        <p:blipFill>
          <a:blip r:embed="rId2"/>
          <a:stretch>
            <a:fillRect/>
          </a:stretch>
        </p:blipFill>
        <p:spPr>
          <a:xfrm>
            <a:off x="7252209" y="1923195"/>
            <a:ext cx="4303435" cy="2379714"/>
          </a:xfrm>
        </p:spPr>
      </p:pic>
    </p:spTree>
    <p:extLst>
      <p:ext uri="{BB962C8B-B14F-4D97-AF65-F5344CB8AC3E}">
        <p14:creationId xmlns:p14="http://schemas.microsoft.com/office/powerpoint/2010/main" val="1724818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94EACC-27D9-4305-8300-C5648DDA149F}"/>
              </a:ext>
            </a:extLst>
          </p:cNvPr>
          <p:cNvPicPr>
            <a:picLocks noGrp="1" noChangeAspect="1"/>
          </p:cNvPicPr>
          <p:nvPr>
            <p:ph idx="15"/>
          </p:nvPr>
        </p:nvPicPr>
        <p:blipFill>
          <a:blip r:embed="rId2"/>
          <a:stretch>
            <a:fillRect/>
          </a:stretch>
        </p:blipFill>
        <p:spPr>
          <a:xfrm>
            <a:off x="0" y="-301451"/>
            <a:ext cx="12192000" cy="7159451"/>
          </a:xfrm>
        </p:spPr>
      </p:pic>
    </p:spTree>
    <p:extLst>
      <p:ext uri="{BB962C8B-B14F-4D97-AF65-F5344CB8AC3E}">
        <p14:creationId xmlns:p14="http://schemas.microsoft.com/office/powerpoint/2010/main" val="255547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0C31-1DCE-4135-B95D-AA1169BB48A2}"/>
              </a:ext>
            </a:extLst>
          </p:cNvPr>
          <p:cNvSpPr>
            <a:spLocks noGrp="1"/>
          </p:cNvSpPr>
          <p:nvPr>
            <p:ph type="title"/>
          </p:nvPr>
        </p:nvSpPr>
        <p:spPr>
          <a:xfrm>
            <a:off x="0" y="122338"/>
            <a:ext cx="9996696" cy="1155758"/>
          </a:xfrm>
        </p:spPr>
        <p:txBody>
          <a:bodyPr/>
          <a:lstStyle/>
          <a:p>
            <a:r>
              <a:rPr lang="en-IN" sz="4000" dirty="0"/>
              <a:t>🛠️ </a:t>
            </a:r>
            <a:r>
              <a:rPr lang="en-IN" sz="4400" dirty="0">
                <a:solidFill>
                  <a:srgbClr val="FF0000"/>
                </a:solidFill>
              </a:rPr>
              <a:t>Tools &amp; Technologies Used </a:t>
            </a:r>
            <a:br>
              <a:rPr lang="en-IN" dirty="0"/>
            </a:br>
            <a:endParaRPr lang="en-IN" dirty="0"/>
          </a:p>
        </p:txBody>
      </p:sp>
      <p:sp>
        <p:nvSpPr>
          <p:cNvPr id="3" name="Content Placeholder 2">
            <a:extLst>
              <a:ext uri="{FF2B5EF4-FFF2-40B4-BE49-F238E27FC236}">
                <a16:creationId xmlns:a16="http://schemas.microsoft.com/office/drawing/2014/main" id="{DAE47A89-7B48-93E9-FD63-CC715602792D}"/>
              </a:ext>
            </a:extLst>
          </p:cNvPr>
          <p:cNvSpPr>
            <a:spLocks noGrp="1"/>
          </p:cNvSpPr>
          <p:nvPr>
            <p:ph idx="1"/>
          </p:nvPr>
        </p:nvSpPr>
        <p:spPr>
          <a:xfrm>
            <a:off x="369152" y="1196672"/>
            <a:ext cx="9055724" cy="5043912"/>
          </a:xfrm>
        </p:spPr>
        <p:txBody>
          <a:bodyPr/>
          <a:lstStyle/>
          <a:p>
            <a:pPr marL="457200" indent="-457200">
              <a:buFont typeface="Wingdings" panose="05000000000000000000" pitchFamily="2" charset="2"/>
              <a:buChar char="v"/>
            </a:pPr>
            <a:r>
              <a:rPr lang="en-IN" b="1" dirty="0"/>
              <a:t>Programming</a:t>
            </a:r>
            <a:r>
              <a:rPr lang="en-IN" dirty="0"/>
              <a:t>: Python</a:t>
            </a:r>
          </a:p>
          <a:p>
            <a:pPr marL="457200" indent="-457200">
              <a:buFont typeface="Wingdings" panose="05000000000000000000" pitchFamily="2" charset="2"/>
              <a:buChar char="v"/>
            </a:pPr>
            <a:r>
              <a:rPr lang="en-IN" b="1" dirty="0"/>
              <a:t>Framework</a:t>
            </a:r>
            <a:r>
              <a:rPr lang="en-IN" dirty="0"/>
              <a:t>: Flask</a:t>
            </a:r>
          </a:p>
          <a:p>
            <a:pPr marL="457200" indent="-457200">
              <a:buFont typeface="Wingdings" panose="05000000000000000000" pitchFamily="2" charset="2"/>
              <a:buChar char="v"/>
            </a:pPr>
            <a:r>
              <a:rPr lang="en-IN" b="1" dirty="0"/>
              <a:t>Database</a:t>
            </a:r>
            <a:r>
              <a:rPr lang="en-IN" dirty="0"/>
              <a:t>: SQLite + </a:t>
            </a:r>
            <a:r>
              <a:rPr lang="en-IN" dirty="0" err="1"/>
              <a:t>SQLAlchemy</a:t>
            </a:r>
            <a:r>
              <a:rPr lang="en-IN" dirty="0"/>
              <a:t> ORM</a:t>
            </a:r>
          </a:p>
          <a:p>
            <a:pPr marL="457200" indent="-457200">
              <a:buFont typeface="Wingdings" panose="05000000000000000000" pitchFamily="2" charset="2"/>
              <a:buChar char="v"/>
            </a:pPr>
            <a:r>
              <a:rPr lang="en-IN" b="1" dirty="0"/>
              <a:t>Authentication</a:t>
            </a:r>
            <a:r>
              <a:rPr lang="en-IN" dirty="0"/>
              <a:t>: Flask-Login, JWT</a:t>
            </a:r>
          </a:p>
          <a:p>
            <a:pPr marL="457200" indent="-457200">
              <a:buFont typeface="Wingdings" panose="05000000000000000000" pitchFamily="2" charset="2"/>
              <a:buChar char="Ø"/>
            </a:pPr>
            <a:r>
              <a:rPr lang="en-IN" b="1" dirty="0"/>
              <a:t>Frontend</a:t>
            </a:r>
            <a:r>
              <a:rPr lang="en-IN" dirty="0"/>
              <a:t>: HTML, CSS, Bootstrap, JavaScript</a:t>
            </a:r>
          </a:p>
          <a:p>
            <a:pPr marL="457200" indent="-457200">
              <a:buFont typeface="Wingdings" panose="05000000000000000000" pitchFamily="2" charset="2"/>
              <a:buChar char="Ø"/>
            </a:pPr>
            <a:r>
              <a:rPr lang="en-IN" b="1" dirty="0"/>
              <a:t>Visualization</a:t>
            </a:r>
            <a:r>
              <a:rPr lang="en-IN" dirty="0"/>
              <a:t>: Chart.js , Matplotlib</a:t>
            </a:r>
          </a:p>
          <a:p>
            <a:pPr marL="457200" indent="-457200">
              <a:buFont typeface="Wingdings" panose="05000000000000000000" pitchFamily="2" charset="2"/>
              <a:buChar char="Ø"/>
            </a:pPr>
            <a:r>
              <a:rPr lang="en-IN" b="1" dirty="0"/>
              <a:t>NLP</a:t>
            </a:r>
            <a:r>
              <a:rPr lang="en-IN" dirty="0"/>
              <a:t>: NLTK (VADER), Hugging Face Transformers</a:t>
            </a:r>
          </a:p>
          <a:p>
            <a:pPr marL="457200" indent="-457200">
              <a:buFont typeface="Arial" panose="020B0604020202020204" pitchFamily="34" charset="0"/>
              <a:buChar char="•"/>
            </a:pPr>
            <a:r>
              <a:rPr lang="en-IN" b="1" dirty="0"/>
              <a:t>Data Processing</a:t>
            </a:r>
            <a:r>
              <a:rPr lang="en-IN" dirty="0"/>
              <a:t>: Pandas</a:t>
            </a:r>
          </a:p>
          <a:p>
            <a:pPr marL="457200" indent="-457200">
              <a:buFont typeface="Arial" panose="020B0604020202020204" pitchFamily="34" charset="0"/>
              <a:buChar char="•"/>
            </a:pPr>
            <a:r>
              <a:rPr lang="en-IN" b="1" dirty="0"/>
              <a:t>Server</a:t>
            </a:r>
            <a:r>
              <a:rPr lang="en-IN" dirty="0"/>
              <a:t>: Flask Dev Server</a:t>
            </a:r>
          </a:p>
          <a:p>
            <a:endParaRPr lang="en-IN" dirty="0"/>
          </a:p>
        </p:txBody>
      </p:sp>
      <p:pic>
        <p:nvPicPr>
          <p:cNvPr id="5" name="Picture 4">
            <a:extLst>
              <a:ext uri="{FF2B5EF4-FFF2-40B4-BE49-F238E27FC236}">
                <a16:creationId xmlns:a16="http://schemas.microsoft.com/office/drawing/2014/main" id="{727222CF-CC38-55D0-75F0-282773AA94E8}"/>
              </a:ext>
            </a:extLst>
          </p:cNvPr>
          <p:cNvPicPr>
            <a:picLocks noChangeAspect="1"/>
          </p:cNvPicPr>
          <p:nvPr/>
        </p:nvPicPr>
        <p:blipFill>
          <a:blip r:embed="rId2"/>
          <a:stretch>
            <a:fillRect/>
          </a:stretch>
        </p:blipFill>
        <p:spPr>
          <a:xfrm>
            <a:off x="8265119" y="1435287"/>
            <a:ext cx="1945098" cy="1402784"/>
          </a:xfrm>
          <a:prstGeom prst="rect">
            <a:avLst/>
          </a:prstGeom>
        </p:spPr>
      </p:pic>
      <p:pic>
        <p:nvPicPr>
          <p:cNvPr id="11" name="Picture 10">
            <a:extLst>
              <a:ext uri="{FF2B5EF4-FFF2-40B4-BE49-F238E27FC236}">
                <a16:creationId xmlns:a16="http://schemas.microsoft.com/office/drawing/2014/main" id="{4E5040CD-ABCB-5FA9-F0C4-C1E93B4DFB38}"/>
              </a:ext>
            </a:extLst>
          </p:cNvPr>
          <p:cNvPicPr>
            <a:picLocks noChangeAspect="1"/>
          </p:cNvPicPr>
          <p:nvPr/>
        </p:nvPicPr>
        <p:blipFill>
          <a:blip r:embed="rId3"/>
          <a:stretch>
            <a:fillRect/>
          </a:stretch>
        </p:blipFill>
        <p:spPr>
          <a:xfrm>
            <a:off x="9115210" y="4864724"/>
            <a:ext cx="3036820" cy="1375860"/>
          </a:xfrm>
          <a:prstGeom prst="rect">
            <a:avLst/>
          </a:prstGeom>
        </p:spPr>
      </p:pic>
      <p:pic>
        <p:nvPicPr>
          <p:cNvPr id="13" name="Picture 12">
            <a:extLst>
              <a:ext uri="{FF2B5EF4-FFF2-40B4-BE49-F238E27FC236}">
                <a16:creationId xmlns:a16="http://schemas.microsoft.com/office/drawing/2014/main" id="{4A850C08-A053-FA9C-FE4D-EAAF3A44F6A3}"/>
              </a:ext>
            </a:extLst>
          </p:cNvPr>
          <p:cNvPicPr>
            <a:picLocks noChangeAspect="1"/>
          </p:cNvPicPr>
          <p:nvPr/>
        </p:nvPicPr>
        <p:blipFill rotWithShape="1">
          <a:blip r:embed="rId4"/>
          <a:srcRect l="9245" t="17409" r="13915" b="20732"/>
          <a:stretch/>
        </p:blipFill>
        <p:spPr>
          <a:xfrm>
            <a:off x="8891004" y="3194519"/>
            <a:ext cx="2638425" cy="825411"/>
          </a:xfrm>
          <a:prstGeom prst="rect">
            <a:avLst/>
          </a:prstGeom>
        </p:spPr>
      </p:pic>
      <p:pic>
        <p:nvPicPr>
          <p:cNvPr id="1028" name="Picture 4" descr="Sentiment Analysis — using NLTK Vader | by Skillcate AI | Medium">
            <a:extLst>
              <a:ext uri="{FF2B5EF4-FFF2-40B4-BE49-F238E27FC236}">
                <a16:creationId xmlns:a16="http://schemas.microsoft.com/office/drawing/2014/main" id="{6DE54DBA-BB17-4322-ADFD-7F6211D925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7036" y="1681482"/>
            <a:ext cx="2082834" cy="9943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Python Programming Language &amp; What Is It Used For? — Techendo">
            <a:extLst>
              <a:ext uri="{FF2B5EF4-FFF2-40B4-BE49-F238E27FC236}">
                <a16:creationId xmlns:a16="http://schemas.microsoft.com/office/drawing/2014/main" id="{342E50A5-02D3-4EAE-B114-05631762AA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90" t="29377" b="27431"/>
          <a:stretch/>
        </p:blipFill>
        <p:spPr bwMode="auto">
          <a:xfrm>
            <a:off x="7270935" y="109570"/>
            <a:ext cx="3395584" cy="105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28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63132D9-3638-A51C-3D10-8FD62273DE7F}"/>
              </a:ext>
            </a:extLst>
          </p:cNvPr>
          <p:cNvPicPr>
            <a:picLocks noGrp="1" noChangeAspect="1"/>
          </p:cNvPicPr>
          <p:nvPr>
            <p:ph idx="15"/>
          </p:nvPr>
        </p:nvPicPr>
        <p:blipFill>
          <a:blip r:embed="rId2"/>
          <a:srcRect t="16737" b="21116"/>
          <a:stretch>
            <a:fillRect/>
          </a:stretch>
        </p:blipFill>
        <p:spPr>
          <a:xfrm>
            <a:off x="438871" y="2556387"/>
            <a:ext cx="11314257" cy="2497394"/>
          </a:xfrm>
        </p:spPr>
      </p:pic>
      <p:sp>
        <p:nvSpPr>
          <p:cNvPr id="2" name="Title 1">
            <a:extLst>
              <a:ext uri="{FF2B5EF4-FFF2-40B4-BE49-F238E27FC236}">
                <a16:creationId xmlns:a16="http://schemas.microsoft.com/office/drawing/2014/main" id="{6F2117CB-FBBF-8E1A-234A-078F3A66D8C0}"/>
              </a:ext>
            </a:extLst>
          </p:cNvPr>
          <p:cNvSpPr>
            <a:spLocks noGrp="1"/>
          </p:cNvSpPr>
          <p:nvPr>
            <p:ph type="title"/>
          </p:nvPr>
        </p:nvSpPr>
        <p:spPr>
          <a:xfrm>
            <a:off x="314632" y="285135"/>
            <a:ext cx="10999625" cy="1976285"/>
          </a:xfrm>
        </p:spPr>
        <p:txBody>
          <a:bodyPr anchor="t"/>
          <a:lstStyle/>
          <a:p>
            <a:pPr algn="ctr">
              <a:lnSpc>
                <a:spcPct val="150000"/>
              </a:lnSpc>
            </a:pPr>
            <a:r>
              <a:rPr lang="en-US" sz="4800" dirty="0">
                <a:solidFill>
                  <a:srgbClr val="FF0000"/>
                </a:solidFill>
              </a:rPr>
              <a:t>MILESTONE 1</a:t>
            </a:r>
            <a:br>
              <a:rPr lang="en-US" dirty="0">
                <a:solidFill>
                  <a:srgbClr val="FF0000"/>
                </a:solidFill>
              </a:rPr>
            </a:br>
            <a:r>
              <a:rPr lang="en-US" dirty="0"/>
              <a:t>USER AUTHENTICATION &amp; REVIEW INGESTION</a:t>
            </a:r>
            <a:br>
              <a:rPr lang="en-US" dirty="0"/>
            </a:br>
            <a:endParaRPr lang="en-IN" dirty="0"/>
          </a:p>
        </p:txBody>
      </p:sp>
    </p:spTree>
    <p:extLst>
      <p:ext uri="{BB962C8B-B14F-4D97-AF65-F5344CB8AC3E}">
        <p14:creationId xmlns:p14="http://schemas.microsoft.com/office/powerpoint/2010/main" val="140797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12015-E9DE-A9F0-8AC1-5ABD4DEC6950}"/>
              </a:ext>
            </a:extLst>
          </p:cNvPr>
          <p:cNvSpPr>
            <a:spLocks noGrp="1"/>
          </p:cNvSpPr>
          <p:nvPr>
            <p:ph type="title"/>
          </p:nvPr>
        </p:nvSpPr>
        <p:spPr>
          <a:xfrm>
            <a:off x="1158864" y="102021"/>
            <a:ext cx="9779183" cy="753385"/>
          </a:xfrm>
        </p:spPr>
        <p:txBody>
          <a:bodyPr/>
          <a:lstStyle/>
          <a:p>
            <a:pPr algn="ctr"/>
            <a:r>
              <a:rPr lang="en-IN" sz="4800" dirty="0">
                <a:solidFill>
                  <a:srgbClr val="FF0000"/>
                </a:solidFill>
              </a:rPr>
              <a:t>Home Page </a:t>
            </a:r>
          </a:p>
        </p:txBody>
      </p:sp>
      <p:pic>
        <p:nvPicPr>
          <p:cNvPr id="7" name="Content Placeholder 6">
            <a:extLst>
              <a:ext uri="{FF2B5EF4-FFF2-40B4-BE49-F238E27FC236}">
                <a16:creationId xmlns:a16="http://schemas.microsoft.com/office/drawing/2014/main" id="{9F53DF9D-B09A-62CE-5FFD-581A6156DC4D}"/>
              </a:ext>
            </a:extLst>
          </p:cNvPr>
          <p:cNvPicPr>
            <a:picLocks noGrp="1" noChangeAspect="1"/>
          </p:cNvPicPr>
          <p:nvPr>
            <p:ph idx="1"/>
          </p:nvPr>
        </p:nvPicPr>
        <p:blipFill>
          <a:blip r:embed="rId2"/>
          <a:stretch>
            <a:fillRect/>
          </a:stretch>
        </p:blipFill>
        <p:spPr>
          <a:xfrm>
            <a:off x="0" y="886600"/>
            <a:ext cx="12191999" cy="5971399"/>
          </a:xfrm>
        </p:spPr>
      </p:pic>
    </p:spTree>
    <p:extLst>
      <p:ext uri="{BB962C8B-B14F-4D97-AF65-F5344CB8AC3E}">
        <p14:creationId xmlns:p14="http://schemas.microsoft.com/office/powerpoint/2010/main" val="133367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4E5D-F42E-817F-C87E-3A8B154694EA}"/>
              </a:ext>
            </a:extLst>
          </p:cNvPr>
          <p:cNvSpPr>
            <a:spLocks noGrp="1"/>
          </p:cNvSpPr>
          <p:nvPr>
            <p:ph type="title"/>
          </p:nvPr>
        </p:nvSpPr>
        <p:spPr>
          <a:xfrm>
            <a:off x="883560" y="180679"/>
            <a:ext cx="9779183" cy="714056"/>
          </a:xfrm>
        </p:spPr>
        <p:txBody>
          <a:bodyPr/>
          <a:lstStyle/>
          <a:p>
            <a:pPr algn="ctr"/>
            <a:r>
              <a:rPr lang="en-IN" sz="4800" dirty="0">
                <a:solidFill>
                  <a:srgbClr val="FF0000"/>
                </a:solidFill>
              </a:rPr>
              <a:t>Register Page                  Login Page  </a:t>
            </a:r>
          </a:p>
        </p:txBody>
      </p:sp>
      <p:pic>
        <p:nvPicPr>
          <p:cNvPr id="8" name="Picture 7">
            <a:extLst>
              <a:ext uri="{FF2B5EF4-FFF2-40B4-BE49-F238E27FC236}">
                <a16:creationId xmlns:a16="http://schemas.microsoft.com/office/drawing/2014/main" id="{1431943B-BE2F-2DC1-9E38-12BB595C1A18}"/>
              </a:ext>
            </a:extLst>
          </p:cNvPr>
          <p:cNvPicPr>
            <a:picLocks noChangeAspect="1"/>
          </p:cNvPicPr>
          <p:nvPr/>
        </p:nvPicPr>
        <p:blipFill>
          <a:blip r:embed="rId2"/>
          <a:stretch>
            <a:fillRect/>
          </a:stretch>
        </p:blipFill>
        <p:spPr>
          <a:xfrm>
            <a:off x="29497" y="894735"/>
            <a:ext cx="6066503" cy="5840361"/>
          </a:xfrm>
          <a:prstGeom prst="rect">
            <a:avLst/>
          </a:prstGeom>
        </p:spPr>
      </p:pic>
      <p:pic>
        <p:nvPicPr>
          <p:cNvPr id="13" name="Content Placeholder 12">
            <a:extLst>
              <a:ext uri="{FF2B5EF4-FFF2-40B4-BE49-F238E27FC236}">
                <a16:creationId xmlns:a16="http://schemas.microsoft.com/office/drawing/2014/main" id="{C758FBD2-C259-654E-7C56-37717AE6C709}"/>
              </a:ext>
            </a:extLst>
          </p:cNvPr>
          <p:cNvPicPr>
            <a:picLocks noGrp="1" noChangeAspect="1"/>
          </p:cNvPicPr>
          <p:nvPr>
            <p:ph idx="1"/>
          </p:nvPr>
        </p:nvPicPr>
        <p:blipFill>
          <a:blip r:embed="rId3"/>
          <a:stretch>
            <a:fillRect/>
          </a:stretch>
        </p:blipFill>
        <p:spPr>
          <a:xfrm>
            <a:off x="6164826" y="894735"/>
            <a:ext cx="5879690" cy="5840360"/>
          </a:xfrm>
        </p:spPr>
      </p:pic>
      <p:pic>
        <p:nvPicPr>
          <p:cNvPr id="4" name="Picture 3">
            <a:extLst>
              <a:ext uri="{FF2B5EF4-FFF2-40B4-BE49-F238E27FC236}">
                <a16:creationId xmlns:a16="http://schemas.microsoft.com/office/drawing/2014/main" id="{E48C52E6-6ADE-940C-C184-03E1B0DF321D}"/>
              </a:ext>
            </a:extLst>
          </p:cNvPr>
          <p:cNvPicPr>
            <a:picLocks noChangeAspect="1"/>
          </p:cNvPicPr>
          <p:nvPr/>
        </p:nvPicPr>
        <p:blipFill>
          <a:blip r:embed="rId4"/>
          <a:stretch>
            <a:fillRect/>
          </a:stretch>
        </p:blipFill>
        <p:spPr>
          <a:xfrm>
            <a:off x="7069395" y="1520520"/>
            <a:ext cx="4463656" cy="4846740"/>
          </a:xfrm>
          <a:prstGeom prst="rect">
            <a:avLst/>
          </a:prstGeom>
        </p:spPr>
      </p:pic>
      <p:pic>
        <p:nvPicPr>
          <p:cNvPr id="5" name="Picture 4">
            <a:extLst>
              <a:ext uri="{FF2B5EF4-FFF2-40B4-BE49-F238E27FC236}">
                <a16:creationId xmlns:a16="http://schemas.microsoft.com/office/drawing/2014/main" id="{310A16BE-D84B-DA39-001C-2C03649BD7EA}"/>
              </a:ext>
            </a:extLst>
          </p:cNvPr>
          <p:cNvPicPr>
            <a:picLocks noChangeAspect="1"/>
          </p:cNvPicPr>
          <p:nvPr/>
        </p:nvPicPr>
        <p:blipFill>
          <a:blip r:embed="rId5"/>
          <a:stretch>
            <a:fillRect/>
          </a:stretch>
        </p:blipFill>
        <p:spPr>
          <a:xfrm>
            <a:off x="767105" y="1520520"/>
            <a:ext cx="4670134" cy="4846740"/>
          </a:xfrm>
          <a:prstGeom prst="rect">
            <a:avLst/>
          </a:prstGeom>
        </p:spPr>
      </p:pic>
    </p:spTree>
    <p:extLst>
      <p:ext uri="{BB962C8B-B14F-4D97-AF65-F5344CB8AC3E}">
        <p14:creationId xmlns:p14="http://schemas.microsoft.com/office/powerpoint/2010/main" val="2810407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2F9B-3D3E-E2BE-C63B-DCE29EA73C04}"/>
              </a:ext>
            </a:extLst>
          </p:cNvPr>
          <p:cNvSpPr>
            <a:spLocks noGrp="1"/>
          </p:cNvSpPr>
          <p:nvPr>
            <p:ph type="title"/>
          </p:nvPr>
        </p:nvSpPr>
        <p:spPr>
          <a:xfrm>
            <a:off x="1119535" y="201562"/>
            <a:ext cx="9779183" cy="580105"/>
          </a:xfrm>
        </p:spPr>
        <p:txBody>
          <a:bodyPr/>
          <a:lstStyle/>
          <a:p>
            <a:pPr algn="ctr"/>
            <a:r>
              <a:rPr lang="en-IN" sz="4800" dirty="0">
                <a:solidFill>
                  <a:srgbClr val="FF0000"/>
                </a:solidFill>
              </a:rPr>
              <a:t>User Dashboard Page</a:t>
            </a:r>
          </a:p>
        </p:txBody>
      </p:sp>
      <p:pic>
        <p:nvPicPr>
          <p:cNvPr id="7" name="Content Placeholder 6">
            <a:extLst>
              <a:ext uri="{FF2B5EF4-FFF2-40B4-BE49-F238E27FC236}">
                <a16:creationId xmlns:a16="http://schemas.microsoft.com/office/drawing/2014/main" id="{0671BC1A-6C1D-59E8-F643-150DB17D3F12}"/>
              </a:ext>
            </a:extLst>
          </p:cNvPr>
          <p:cNvPicPr>
            <a:picLocks noGrp="1" noChangeAspect="1"/>
          </p:cNvPicPr>
          <p:nvPr>
            <p:ph idx="1"/>
          </p:nvPr>
        </p:nvPicPr>
        <p:blipFill>
          <a:blip r:embed="rId2"/>
          <a:stretch>
            <a:fillRect/>
          </a:stretch>
        </p:blipFill>
        <p:spPr>
          <a:xfrm>
            <a:off x="0" y="791497"/>
            <a:ext cx="12192000" cy="6066503"/>
          </a:xfrm>
        </p:spPr>
      </p:pic>
    </p:spTree>
    <p:extLst>
      <p:ext uri="{BB962C8B-B14F-4D97-AF65-F5344CB8AC3E}">
        <p14:creationId xmlns:p14="http://schemas.microsoft.com/office/powerpoint/2010/main" val="318062099"/>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AA6A711-2C3F-4EC0-B88B-62D740851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A8381C-73EB-48EA-B45F-7B7C8C7DF409}">
  <ds:schemaRefs>
    <ds:schemaRef ds:uri="http://schemas.microsoft.com/sharepoint/v3/contenttype/forms"/>
  </ds:schemaRefs>
</ds:datastoreItem>
</file>

<file path=customXml/itemProps3.xml><?xml version="1.0" encoding="utf-8"?>
<ds:datastoreItem xmlns:ds="http://schemas.openxmlformats.org/officeDocument/2006/customXml" ds:itemID="{61E98C35-9ECE-4425-BCBA-00E118C705C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Universal presentation</Template>
  <TotalTime>1033</TotalTime>
  <Words>563</Words>
  <Application>Microsoft Office PowerPoint</Application>
  <PresentationFormat>Widescreen</PresentationFormat>
  <Paragraphs>60</Paragraphs>
  <Slides>21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Arial</vt:lpstr>
      <vt:lpstr>Arial Rounded MT Bold</vt:lpstr>
      <vt:lpstr>Calibri</vt:lpstr>
      <vt:lpstr>Courier New</vt:lpstr>
      <vt:lpstr>Tenorite</vt:lpstr>
      <vt:lpstr>Times New Roman</vt:lpstr>
      <vt:lpstr>Wingdings</vt:lpstr>
      <vt:lpstr>Custom</vt:lpstr>
      <vt:lpstr>         CUSTOMER REVIEW INSIGHT AI </vt:lpstr>
      <vt:lpstr>My Team : </vt:lpstr>
      <vt:lpstr>INTRODUCTION </vt:lpstr>
      <vt:lpstr>PowerPoint Presentation</vt:lpstr>
      <vt:lpstr>🛠️ Tools &amp; Technologies Used  </vt:lpstr>
      <vt:lpstr>MILESTONE 1 USER AUTHENTICATION &amp; REVIEW INGESTION </vt:lpstr>
      <vt:lpstr>Home Page </vt:lpstr>
      <vt:lpstr>Register Page                  Login Page  </vt:lpstr>
      <vt:lpstr>User Dashboard Page</vt:lpstr>
      <vt:lpstr>Database Schema </vt:lpstr>
      <vt:lpstr>Password encrypted </vt:lpstr>
      <vt:lpstr> MILESTONE 2: Text Preprocessing &amp; Overall  Sentiment Analysis</vt:lpstr>
      <vt:lpstr>Raw &amp; Preprocessed reviews </vt:lpstr>
      <vt:lpstr>MILESTONE 3 Aspect-Based Sentiment Analysis  (ABSA)    </vt:lpstr>
      <vt:lpstr>Aspect analysis in user dashboard </vt:lpstr>
      <vt:lpstr>Milestone 4 : Visualization, Admin Management &amp; Deployment</vt:lpstr>
      <vt:lpstr>Admin Login </vt:lpstr>
      <vt:lpstr>Admin Dashboard </vt:lpstr>
      <vt:lpstr>Insights &amp; Visuals </vt:lpstr>
      <vt:lpstr>The Customer Review Insight AI project successfully delivers an automated, aspect-based sentiment analysis system that transforms raw customer feedback into actionable insights.            By combining advanced NLP techniques with an intuitive interface, it enables businesses to quickly identify strengths and weaknesses at a granular level, supporting data-driven decisions and improved customer satisfaction. The project is scalable, deployment-ready, and demonstrates the practical value of modern AI in real-world business applications.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3       Review Sense Extracting Insights from Customer Feedback</dc:title>
  <dc:creator>akhilasingamsetty585@outlook.com</dc:creator>
  <cp:lastModifiedBy>Akhila Singamsetty</cp:lastModifiedBy>
  <cp:revision>41</cp:revision>
  <dcterms:created xsi:type="dcterms:W3CDTF">2025-08-26T10:23:49Z</dcterms:created>
  <dcterms:modified xsi:type="dcterms:W3CDTF">2025-10-09T14:58:44Z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